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80" r:id="rId2"/>
    <p:sldMasterId id="2147483816" r:id="rId3"/>
    <p:sldMasterId id="2147483828" r:id="rId4"/>
    <p:sldMasterId id="2147483840" r:id="rId5"/>
  </p:sldMasterIdLst>
  <p:sldIdLst>
    <p:sldId id="256" r:id="rId6"/>
    <p:sldId id="257" r:id="rId7"/>
    <p:sldId id="259" r:id="rId8"/>
    <p:sldId id="263" r:id="rId9"/>
    <p:sldId id="264" r:id="rId10"/>
    <p:sldId id="278" r:id="rId11"/>
    <p:sldId id="279" r:id="rId12"/>
    <p:sldId id="280" r:id="rId13"/>
    <p:sldId id="281" r:id="rId14"/>
    <p:sldId id="282" r:id="rId15"/>
    <p:sldId id="283" r:id="rId16"/>
    <p:sldId id="286" r:id="rId17"/>
    <p:sldId id="299" r:id="rId18"/>
    <p:sldId id="287" r:id="rId19"/>
    <p:sldId id="288" r:id="rId20"/>
    <p:sldId id="289" r:id="rId21"/>
    <p:sldId id="300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8" r:id="rId3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1FF501A-0527-4A5A-8894-F381796F8144}" type="datetimeFigureOut">
              <a:rPr lang="es-ES" smtClean="0"/>
              <a:pPr/>
              <a:t>26/11/2012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1118833-4B2C-40A2-A6C1-4684995436A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6.xml"/><Relationship Id="rId1" Type="http://schemas.openxmlformats.org/officeDocument/2006/relationships/themeOverride" Target="../theme/themeOverrid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sz="4000" b="1" dirty="0"/>
              <a:t>Diccionario electrónico multilingüe de verbos de movimiento (</a:t>
            </a:r>
            <a:r>
              <a:rPr lang="es-ES" sz="4000" b="1" i="1" dirty="0"/>
              <a:t>andar</a:t>
            </a:r>
            <a:r>
              <a:rPr lang="es-ES" sz="4000" b="1" dirty="0"/>
              <a:t>, </a:t>
            </a:r>
            <a:r>
              <a:rPr lang="es-ES" sz="4000" b="1" i="1" dirty="0"/>
              <a:t>ir</a:t>
            </a:r>
            <a:r>
              <a:rPr lang="es-ES" sz="4000" b="1" dirty="0"/>
              <a:t>, </a:t>
            </a:r>
            <a:r>
              <a:rPr lang="es-ES" sz="4000" b="1" i="1" dirty="0"/>
              <a:t>venir</a:t>
            </a:r>
            <a:r>
              <a:rPr lang="es-ES" sz="4000" b="1" dirty="0"/>
              <a:t> y </a:t>
            </a:r>
            <a:r>
              <a:rPr lang="es-ES" sz="4000" b="1" i="1" dirty="0"/>
              <a:t>volver</a:t>
            </a:r>
            <a:r>
              <a:rPr lang="es-ES" sz="4000" b="1" dirty="0"/>
              <a:t>). Tratamiento lexicográfico de las unidades fraseológicas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ES" sz="2400" dirty="0"/>
              <a:t>Jacinto González Cobas</a:t>
            </a:r>
          </a:p>
          <a:p>
            <a:r>
              <a:rPr lang="es-ES" sz="2400" dirty="0"/>
              <a:t>Ana Serradilla Castaño</a:t>
            </a:r>
          </a:p>
          <a:p>
            <a:r>
              <a:rPr lang="es-ES" sz="2400" i="1" dirty="0"/>
              <a:t>Universidad Autónoma de Madrid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b="1" dirty="0">
                <a:solidFill>
                  <a:prstClr val="black"/>
                </a:solidFill>
              </a:rPr>
              <a:t>Clasificación de las unidades fraseológicas o construcciones con </a:t>
            </a:r>
            <a:r>
              <a:rPr lang="es-ES" sz="2800" b="1" i="1" dirty="0">
                <a:solidFill>
                  <a:prstClr val="black"/>
                </a:solidFill>
              </a:rPr>
              <a:t>andar</a:t>
            </a:r>
            <a:r>
              <a:rPr lang="es-ES" sz="2800" b="1" dirty="0">
                <a:solidFill>
                  <a:prstClr val="black"/>
                </a:solidFill>
              </a:rPr>
              <a:t>, </a:t>
            </a:r>
            <a:r>
              <a:rPr lang="es-ES" sz="2800" b="1" i="1" dirty="0">
                <a:solidFill>
                  <a:prstClr val="black"/>
                </a:solidFill>
              </a:rPr>
              <a:t>ir</a:t>
            </a:r>
            <a:r>
              <a:rPr lang="es-ES" sz="2800" b="1" dirty="0">
                <a:solidFill>
                  <a:prstClr val="black"/>
                </a:solidFill>
              </a:rPr>
              <a:t>, </a:t>
            </a:r>
            <a:r>
              <a:rPr lang="es-ES" sz="2800" b="1" i="1" dirty="0">
                <a:solidFill>
                  <a:prstClr val="black"/>
                </a:solidFill>
              </a:rPr>
              <a:t>venir</a:t>
            </a:r>
            <a:r>
              <a:rPr lang="es-ES" sz="2800" b="1" dirty="0">
                <a:solidFill>
                  <a:prstClr val="black"/>
                </a:solidFill>
              </a:rPr>
              <a:t> </a:t>
            </a:r>
            <a:r>
              <a:rPr lang="es-ES" sz="2800" b="1" dirty="0" smtClean="0">
                <a:solidFill>
                  <a:prstClr val="black"/>
                </a:solidFill>
              </a:rPr>
              <a:t> y </a:t>
            </a:r>
            <a:r>
              <a:rPr lang="es-ES" sz="2800" b="1" i="1" dirty="0">
                <a:solidFill>
                  <a:prstClr val="black"/>
                </a:solidFill>
              </a:rPr>
              <a:t>volver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i="1" dirty="0"/>
              <a:t>Andar con pies de plomo </a:t>
            </a:r>
            <a:endParaRPr lang="es-ES" dirty="0"/>
          </a:p>
          <a:p>
            <a:pPr>
              <a:buNone/>
            </a:pPr>
            <a:r>
              <a:rPr lang="es-ES" dirty="0"/>
              <a:t> </a:t>
            </a:r>
          </a:p>
          <a:p>
            <a:pPr>
              <a:buNone/>
            </a:pPr>
            <a:r>
              <a:rPr lang="es-ES" dirty="0" smtClean="0"/>
              <a:t>	Actuar </a:t>
            </a:r>
            <a:r>
              <a:rPr lang="es-ES" dirty="0"/>
              <a:t>con mucha cautela.</a:t>
            </a:r>
          </a:p>
          <a:p>
            <a:pPr>
              <a:buNone/>
            </a:pPr>
            <a:r>
              <a:rPr lang="es-ES" dirty="0"/>
              <a:t> </a:t>
            </a:r>
          </a:p>
          <a:p>
            <a:pPr algn="just"/>
            <a:r>
              <a:rPr lang="x-none"/>
              <a:t>La primera, que los países ricos tienen unos notables niveles de libertad política acompañados de dosis importantes de libertad económica. Pero hay que </a:t>
            </a:r>
            <a:r>
              <a:rPr lang="x-none" i="1"/>
              <a:t>andar con pies de plomo </a:t>
            </a:r>
            <a:r>
              <a:rPr lang="x-none"/>
              <a:t>con esta </a:t>
            </a:r>
            <a:r>
              <a:rPr lang="x-none" smtClean="0"/>
              <a:t>correlación </a:t>
            </a:r>
            <a:r>
              <a:rPr lang="x-none"/>
              <a:t>al convertirla en una relación causal; esto es, que para ser ricos necesitamos previamente tener altas dosis de libertad económica y política (1997, </a:t>
            </a:r>
            <a:r>
              <a:rPr lang="x-none" i="1"/>
              <a:t>Época</a:t>
            </a:r>
            <a:r>
              <a:rPr lang="x-none"/>
              <a:t>, 16/06/1997: “¿Soy un neoliberal?”). 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b="1" dirty="0">
                <a:solidFill>
                  <a:prstClr val="black"/>
                </a:solidFill>
              </a:rPr>
              <a:t>Clasificación de las unidades fraseológicas o construcciones con </a:t>
            </a:r>
            <a:r>
              <a:rPr lang="es-ES" sz="2800" b="1" i="1" dirty="0">
                <a:solidFill>
                  <a:prstClr val="black"/>
                </a:solidFill>
              </a:rPr>
              <a:t>andar</a:t>
            </a:r>
            <a:r>
              <a:rPr lang="es-ES" sz="2800" b="1" dirty="0">
                <a:solidFill>
                  <a:prstClr val="black"/>
                </a:solidFill>
              </a:rPr>
              <a:t>, </a:t>
            </a:r>
            <a:r>
              <a:rPr lang="es-ES" sz="2800" b="1" i="1" dirty="0">
                <a:solidFill>
                  <a:prstClr val="black"/>
                </a:solidFill>
              </a:rPr>
              <a:t>ir</a:t>
            </a:r>
            <a:r>
              <a:rPr lang="es-ES" sz="2800" b="1" dirty="0">
                <a:solidFill>
                  <a:prstClr val="black"/>
                </a:solidFill>
              </a:rPr>
              <a:t>, </a:t>
            </a:r>
            <a:r>
              <a:rPr lang="es-ES" sz="2800" b="1" i="1" dirty="0">
                <a:solidFill>
                  <a:prstClr val="black"/>
                </a:solidFill>
              </a:rPr>
              <a:t>venir</a:t>
            </a:r>
            <a:r>
              <a:rPr lang="es-ES" sz="2800" b="1" dirty="0">
                <a:solidFill>
                  <a:prstClr val="black"/>
                </a:solidFill>
              </a:rPr>
              <a:t> </a:t>
            </a:r>
            <a:r>
              <a:rPr lang="es-ES" sz="2800" b="1" dirty="0" smtClean="0">
                <a:solidFill>
                  <a:prstClr val="black"/>
                </a:solidFill>
              </a:rPr>
              <a:t> y </a:t>
            </a:r>
            <a:r>
              <a:rPr lang="es-ES" sz="2800" b="1" i="1" dirty="0">
                <a:solidFill>
                  <a:prstClr val="black"/>
                </a:solidFill>
              </a:rPr>
              <a:t>volver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i="1" dirty="0"/>
              <a:t>Venir a cuento</a:t>
            </a:r>
            <a:endParaRPr lang="es-ES" dirty="0"/>
          </a:p>
          <a:p>
            <a:endParaRPr lang="es-ES" dirty="0"/>
          </a:p>
          <a:p>
            <a:pPr>
              <a:buNone/>
            </a:pPr>
            <a:r>
              <a:rPr lang="es-ES" dirty="0" smtClean="0"/>
              <a:t>	Ser </a:t>
            </a:r>
            <a:r>
              <a:rPr lang="es-ES" dirty="0"/>
              <a:t>oportuno o a propósito. </a:t>
            </a:r>
          </a:p>
          <a:p>
            <a:endParaRPr lang="es-ES" dirty="0"/>
          </a:p>
          <a:p>
            <a:pPr algn="just"/>
            <a:r>
              <a:rPr lang="x-none"/>
              <a:t>En relación con los riesgos del uso del teléfono, en este caso convencional, </a:t>
            </a:r>
            <a:r>
              <a:rPr lang="x-none" i="1"/>
              <a:t>viene a cuento</a:t>
            </a:r>
            <a:r>
              <a:rPr lang="x-none"/>
              <a:t> recordar la advertencia del riesgo de contagio de infecciones que hace 80 años publicaba el primer número del </a:t>
            </a:r>
            <a:r>
              <a:rPr lang="x-none" i="1"/>
              <a:t>American Journal of Epidemiology</a:t>
            </a:r>
            <a:r>
              <a:rPr lang="x-none"/>
              <a:t>. Una alerta afortunadamente injustificada (2003, </a:t>
            </a:r>
            <a:r>
              <a:rPr lang="x-none" i="1"/>
              <a:t>El País</a:t>
            </a:r>
            <a:r>
              <a:rPr lang="x-none"/>
              <a:t>, 04/03/2003: </a:t>
            </a:r>
            <a:r>
              <a:rPr lang="es-ES" dirty="0" smtClean="0"/>
              <a:t> “</a:t>
            </a:r>
            <a:r>
              <a:rPr lang="x-none"/>
              <a:t>Tribuna Sanitaria</a:t>
            </a:r>
            <a:r>
              <a:rPr lang="es-ES" dirty="0"/>
              <a:t>”</a:t>
            </a:r>
            <a:r>
              <a:rPr lang="x-none"/>
              <a:t>).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b="1" dirty="0">
                <a:solidFill>
                  <a:prstClr val="black"/>
                </a:solidFill>
              </a:rPr>
              <a:t>Clasificación de las unidades fraseológicas o construcciones con </a:t>
            </a:r>
            <a:r>
              <a:rPr lang="es-ES" sz="2800" b="1" i="1" dirty="0">
                <a:solidFill>
                  <a:prstClr val="black"/>
                </a:solidFill>
              </a:rPr>
              <a:t>andar</a:t>
            </a:r>
            <a:r>
              <a:rPr lang="es-ES" sz="2800" b="1" dirty="0">
                <a:solidFill>
                  <a:prstClr val="black"/>
                </a:solidFill>
              </a:rPr>
              <a:t>, </a:t>
            </a:r>
            <a:r>
              <a:rPr lang="es-ES" sz="2800" b="1" i="1" dirty="0">
                <a:solidFill>
                  <a:prstClr val="black"/>
                </a:solidFill>
              </a:rPr>
              <a:t>ir</a:t>
            </a:r>
            <a:r>
              <a:rPr lang="es-ES" sz="2800" b="1" dirty="0">
                <a:solidFill>
                  <a:prstClr val="black"/>
                </a:solidFill>
              </a:rPr>
              <a:t>, </a:t>
            </a:r>
            <a:r>
              <a:rPr lang="es-ES" sz="2800" b="1" i="1" dirty="0">
                <a:solidFill>
                  <a:prstClr val="black"/>
                </a:solidFill>
              </a:rPr>
              <a:t>venir</a:t>
            </a:r>
            <a:r>
              <a:rPr lang="es-ES" sz="2800" b="1" dirty="0">
                <a:solidFill>
                  <a:prstClr val="black"/>
                </a:solidFill>
              </a:rPr>
              <a:t> y </a:t>
            </a:r>
            <a:r>
              <a:rPr lang="es-ES" sz="2800" b="1" i="1" dirty="0">
                <a:solidFill>
                  <a:prstClr val="black"/>
                </a:solidFill>
              </a:rPr>
              <a:t>volver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endParaRPr lang="es-ES" i="1" dirty="0" smtClean="0"/>
          </a:p>
          <a:p>
            <a:pPr algn="just"/>
            <a:r>
              <a:rPr lang="es-ES" i="1" dirty="0" smtClean="0"/>
              <a:t>Venirse </a:t>
            </a:r>
            <a:r>
              <a:rPr lang="es-ES" i="1" dirty="0"/>
              <a:t>abajo</a:t>
            </a:r>
            <a:endParaRPr lang="es-ES" dirty="0"/>
          </a:p>
          <a:p>
            <a:pPr algn="just">
              <a:buNone/>
            </a:pPr>
            <a:r>
              <a:rPr lang="es-ES" dirty="0"/>
              <a:t> </a:t>
            </a:r>
          </a:p>
          <a:p>
            <a:pPr algn="just">
              <a:buNone/>
            </a:pPr>
            <a:r>
              <a:rPr lang="es-ES" dirty="0" smtClean="0"/>
              <a:t>	Desmoronarse </a:t>
            </a:r>
            <a:r>
              <a:rPr lang="es-ES" dirty="0"/>
              <a:t>ante una adversidad</a:t>
            </a:r>
            <a:r>
              <a:rPr lang="es-ES" dirty="0" smtClean="0"/>
              <a:t>.</a:t>
            </a:r>
            <a:endParaRPr lang="es-ES" dirty="0"/>
          </a:p>
          <a:p>
            <a:pPr algn="just">
              <a:buNone/>
            </a:pPr>
            <a:endParaRPr lang="es-ES" dirty="0"/>
          </a:p>
          <a:p>
            <a:pPr marL="356616" lvl="1" indent="0" algn="just">
              <a:buNone/>
            </a:pPr>
            <a:r>
              <a:rPr lang="x-none" sz="3800"/>
              <a:t>El conjunto de Irureta está acostumbrado a remontadas imposibles y a ganar en campos míticos. Pero con la misma facilidad con la que vence al Bayern en Múnich o a la Juve en Delle Alpi, es capaz de </a:t>
            </a:r>
            <a:r>
              <a:rPr lang="x-none" sz="3800" i="1"/>
              <a:t>venirse abajo </a:t>
            </a:r>
            <a:r>
              <a:rPr lang="x-none" sz="3800"/>
              <a:t>en el partido menos esperado o ante el rival menos temido (La Razón, 24/03/2004)</a:t>
            </a:r>
            <a:r>
              <a:rPr lang="es-ES" sz="3800" dirty="0"/>
              <a:t>. </a:t>
            </a:r>
            <a:r>
              <a:rPr lang="es-ES_tradnl" sz="3800" dirty="0"/>
              <a:t> </a:t>
            </a:r>
            <a:endParaRPr lang="es-ES_tradnl" sz="3800" dirty="0" smtClean="0"/>
          </a:p>
          <a:p>
            <a:pPr marL="356616" lvl="1" indent="0" algn="just">
              <a:buNone/>
            </a:pPr>
            <a:endParaRPr lang="es-ES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 b="1" dirty="0">
                <a:solidFill>
                  <a:prstClr val="black"/>
                </a:solidFill>
              </a:rPr>
              <a:t>Clasificación de las unidades fraseológicas o construcciones con </a:t>
            </a:r>
            <a:r>
              <a:rPr lang="es-ES" sz="2800" b="1" i="1" dirty="0">
                <a:solidFill>
                  <a:prstClr val="black"/>
                </a:solidFill>
              </a:rPr>
              <a:t>andar</a:t>
            </a:r>
            <a:r>
              <a:rPr lang="es-ES" sz="2800" b="1" dirty="0">
                <a:solidFill>
                  <a:prstClr val="black"/>
                </a:solidFill>
              </a:rPr>
              <a:t>, </a:t>
            </a:r>
            <a:r>
              <a:rPr lang="es-ES" sz="2800" b="1" i="1" dirty="0">
                <a:solidFill>
                  <a:prstClr val="black"/>
                </a:solidFill>
              </a:rPr>
              <a:t>ir</a:t>
            </a:r>
            <a:r>
              <a:rPr lang="es-ES" sz="2800" b="1" dirty="0">
                <a:solidFill>
                  <a:prstClr val="black"/>
                </a:solidFill>
              </a:rPr>
              <a:t>, </a:t>
            </a:r>
            <a:r>
              <a:rPr lang="es-ES" sz="2800" b="1" i="1" dirty="0">
                <a:solidFill>
                  <a:prstClr val="black"/>
                </a:solidFill>
              </a:rPr>
              <a:t>venir</a:t>
            </a:r>
            <a:r>
              <a:rPr lang="es-ES" sz="2800" b="1" dirty="0">
                <a:solidFill>
                  <a:prstClr val="black"/>
                </a:solidFill>
              </a:rPr>
              <a:t> y </a:t>
            </a:r>
            <a:r>
              <a:rPr lang="es-ES" sz="2800" b="1" i="1" dirty="0">
                <a:solidFill>
                  <a:prstClr val="black"/>
                </a:solidFill>
              </a:rPr>
              <a:t>volver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lvl="0" indent="0" algn="just">
              <a:buClr>
                <a:srgbClr val="3891A7"/>
              </a:buClr>
              <a:buNone/>
            </a:pPr>
            <a:endParaRPr lang="es-ES" sz="1500" i="1" dirty="0" smtClean="0">
              <a:solidFill>
                <a:prstClr val="black"/>
              </a:solidFill>
            </a:endParaRPr>
          </a:p>
          <a:p>
            <a:pPr lvl="0" algn="just">
              <a:buClr>
                <a:srgbClr val="3891A7"/>
              </a:buClr>
            </a:pPr>
            <a:r>
              <a:rPr lang="es-ES" sz="2400" i="1" dirty="0" smtClean="0">
                <a:solidFill>
                  <a:prstClr val="black"/>
                </a:solidFill>
              </a:rPr>
              <a:t>Volver </a:t>
            </a:r>
            <a:r>
              <a:rPr lang="es-ES" sz="2400" i="1" dirty="0">
                <a:solidFill>
                  <a:prstClr val="black"/>
                </a:solidFill>
              </a:rPr>
              <a:t>la vista atrás</a:t>
            </a:r>
            <a:endParaRPr lang="es-ES" sz="2400" dirty="0">
              <a:solidFill>
                <a:prstClr val="black"/>
              </a:solidFill>
            </a:endParaRPr>
          </a:p>
          <a:p>
            <a:pPr lvl="0" algn="just">
              <a:buClr>
                <a:srgbClr val="3891A7"/>
              </a:buClr>
              <a:buNone/>
            </a:pPr>
            <a:endParaRPr lang="es-ES" sz="2400" dirty="0">
              <a:solidFill>
                <a:prstClr val="black"/>
              </a:solidFill>
            </a:endParaRPr>
          </a:p>
          <a:p>
            <a:pPr lvl="0" algn="just">
              <a:buClr>
                <a:srgbClr val="3891A7"/>
              </a:buClr>
              <a:buNone/>
            </a:pPr>
            <a:r>
              <a:rPr lang="es-ES" sz="2400" dirty="0">
                <a:solidFill>
                  <a:prstClr val="black"/>
                </a:solidFill>
              </a:rPr>
              <a:t>	Reflexionar sobre el pasado.</a:t>
            </a:r>
          </a:p>
          <a:p>
            <a:pPr lvl="0" algn="just">
              <a:buClr>
                <a:srgbClr val="3891A7"/>
              </a:buClr>
              <a:buNone/>
            </a:pPr>
            <a:r>
              <a:rPr lang="es-ES" sz="2400" dirty="0">
                <a:solidFill>
                  <a:prstClr val="black"/>
                </a:solidFill>
              </a:rPr>
              <a:t> </a:t>
            </a:r>
          </a:p>
          <a:p>
            <a:pPr lvl="0" algn="just">
              <a:buClr>
                <a:srgbClr val="3891A7"/>
              </a:buClr>
            </a:pPr>
            <a:r>
              <a:rPr lang="x-none" sz="2400">
                <a:solidFill>
                  <a:prstClr val="black"/>
                </a:solidFill>
              </a:rPr>
              <a:t>El 5 de diciembre celebré mi 42 cumpleaños en casa, con los míos. En un día así uno no puede evitar </a:t>
            </a:r>
            <a:r>
              <a:rPr lang="x-none" sz="2400" i="1">
                <a:solidFill>
                  <a:prstClr val="black"/>
                </a:solidFill>
              </a:rPr>
              <a:t>volver la vista atrás.</a:t>
            </a:r>
            <a:r>
              <a:rPr lang="x-none" sz="2400">
                <a:solidFill>
                  <a:prstClr val="black"/>
                </a:solidFill>
              </a:rPr>
              <a:t> No obstante, el año recién transcurrido me parecía inmensamente lejos; todo se me antojaba como una pesadilla de la que me había librado más de un ángel bueno (1989, Carreras, José: </a:t>
            </a:r>
            <a:r>
              <a:rPr lang="x-none" sz="2400" i="1">
                <a:solidFill>
                  <a:prstClr val="black"/>
                </a:solidFill>
              </a:rPr>
              <a:t>Autobiografía. Cantar con el alma</a:t>
            </a:r>
            <a:r>
              <a:rPr lang="x-none" sz="2400">
                <a:solidFill>
                  <a:prstClr val="black"/>
                </a:solidFill>
              </a:rPr>
              <a:t>).</a:t>
            </a:r>
            <a:endParaRPr lang="es-ES" sz="2400" dirty="0">
              <a:solidFill>
                <a:prstClr val="black"/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2120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b="1" dirty="0">
                <a:solidFill>
                  <a:prstClr val="black"/>
                </a:solidFill>
              </a:rPr>
              <a:t>Clasificación de las unidades fraseológicas o construcciones con </a:t>
            </a:r>
            <a:r>
              <a:rPr lang="es-ES" sz="2800" b="1" i="1" dirty="0">
                <a:solidFill>
                  <a:prstClr val="black"/>
                </a:solidFill>
              </a:rPr>
              <a:t>andar</a:t>
            </a:r>
            <a:r>
              <a:rPr lang="es-ES" sz="2800" b="1" dirty="0">
                <a:solidFill>
                  <a:prstClr val="black"/>
                </a:solidFill>
              </a:rPr>
              <a:t>, </a:t>
            </a:r>
            <a:r>
              <a:rPr lang="es-ES" sz="2800" b="1" i="1" dirty="0">
                <a:solidFill>
                  <a:prstClr val="black"/>
                </a:solidFill>
              </a:rPr>
              <a:t>ir</a:t>
            </a:r>
            <a:r>
              <a:rPr lang="es-ES" sz="2800" b="1" dirty="0">
                <a:solidFill>
                  <a:prstClr val="black"/>
                </a:solidFill>
              </a:rPr>
              <a:t>, </a:t>
            </a:r>
            <a:r>
              <a:rPr lang="es-ES" sz="2800" b="1" i="1" dirty="0">
                <a:solidFill>
                  <a:prstClr val="black"/>
                </a:solidFill>
              </a:rPr>
              <a:t>venir</a:t>
            </a:r>
            <a:r>
              <a:rPr lang="es-ES" sz="2800" b="1" dirty="0">
                <a:solidFill>
                  <a:prstClr val="black"/>
                </a:solidFill>
              </a:rPr>
              <a:t> y </a:t>
            </a:r>
            <a:r>
              <a:rPr lang="es-ES" sz="2800" b="1" i="1" dirty="0">
                <a:solidFill>
                  <a:prstClr val="black"/>
                </a:solidFill>
              </a:rPr>
              <a:t>volver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s-ES" sz="2800" i="1" dirty="0" smtClean="0"/>
          </a:p>
          <a:p>
            <a:pPr algn="just"/>
            <a:r>
              <a:rPr lang="es-ES" sz="2800" i="1" dirty="0" smtClean="0"/>
              <a:t>Ir </a:t>
            </a:r>
            <a:r>
              <a:rPr lang="es-ES" sz="2800" i="1" dirty="0"/>
              <a:t>a tiro hecho</a:t>
            </a:r>
            <a:endParaRPr lang="es-ES" sz="2800" dirty="0"/>
          </a:p>
          <a:p>
            <a:pPr algn="just">
              <a:buNone/>
            </a:pPr>
            <a:endParaRPr lang="es-ES" sz="2800" dirty="0"/>
          </a:p>
          <a:p>
            <a:pPr algn="just">
              <a:buNone/>
            </a:pPr>
            <a:r>
              <a:rPr lang="es-ES" sz="2800" dirty="0" smtClean="0"/>
              <a:t>	Hacer </a:t>
            </a:r>
            <a:r>
              <a:rPr lang="es-ES" sz="2800" dirty="0"/>
              <a:t>algo con seguridad en el resultado. </a:t>
            </a:r>
          </a:p>
          <a:p>
            <a:pPr algn="just">
              <a:buNone/>
            </a:pPr>
            <a:r>
              <a:rPr lang="es-ES" sz="2800" dirty="0"/>
              <a:t> </a:t>
            </a:r>
          </a:p>
          <a:p>
            <a:pPr marL="356616" lvl="1" indent="0" algn="just">
              <a:buNone/>
            </a:pPr>
            <a:r>
              <a:rPr lang="x-none" smtClean="0"/>
              <a:t>Es </a:t>
            </a:r>
            <a:r>
              <a:rPr lang="x-none"/>
              <a:t>lo que pasa en agosto en la tele: que se </a:t>
            </a:r>
            <a:r>
              <a:rPr lang="x-none" i="1"/>
              <a:t>va a tiro hecho</a:t>
            </a:r>
            <a:r>
              <a:rPr lang="x-none"/>
              <a:t>, que no se amaga ni se quiebra ni se sorprende, que todo es mecánico y cansino (</a:t>
            </a:r>
            <a:r>
              <a:rPr lang="es-ES" dirty="0"/>
              <a:t>1995, </a:t>
            </a:r>
            <a:r>
              <a:rPr lang="es-ES" i="1" dirty="0"/>
              <a:t>La Vanguardia</a:t>
            </a:r>
            <a:r>
              <a:rPr lang="es-ES" dirty="0"/>
              <a:t>, 30/07/1995).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b="1" dirty="0">
                <a:solidFill>
                  <a:prstClr val="black"/>
                </a:solidFill>
              </a:rPr>
              <a:t>Clasificación de las unidades fraseológicas o construcciones con </a:t>
            </a:r>
            <a:r>
              <a:rPr lang="es-ES" sz="2800" b="1" i="1" dirty="0">
                <a:solidFill>
                  <a:prstClr val="black"/>
                </a:solidFill>
              </a:rPr>
              <a:t>andar</a:t>
            </a:r>
            <a:r>
              <a:rPr lang="es-ES" sz="2800" b="1" dirty="0">
                <a:solidFill>
                  <a:prstClr val="black"/>
                </a:solidFill>
              </a:rPr>
              <a:t>, </a:t>
            </a:r>
            <a:r>
              <a:rPr lang="es-ES" sz="2800" b="1" i="1" dirty="0">
                <a:solidFill>
                  <a:prstClr val="black"/>
                </a:solidFill>
              </a:rPr>
              <a:t>ir</a:t>
            </a:r>
            <a:r>
              <a:rPr lang="es-ES" sz="2800" b="1" dirty="0">
                <a:solidFill>
                  <a:prstClr val="black"/>
                </a:solidFill>
              </a:rPr>
              <a:t>, </a:t>
            </a:r>
            <a:r>
              <a:rPr lang="es-ES" sz="2800" b="1" i="1" dirty="0">
                <a:solidFill>
                  <a:prstClr val="black"/>
                </a:solidFill>
              </a:rPr>
              <a:t>venir</a:t>
            </a:r>
            <a:r>
              <a:rPr lang="es-ES" sz="2800" b="1" dirty="0">
                <a:solidFill>
                  <a:prstClr val="black"/>
                </a:solidFill>
              </a:rPr>
              <a:t> </a:t>
            </a:r>
            <a:r>
              <a:rPr lang="es-ES" sz="2800" b="1" dirty="0" smtClean="0">
                <a:solidFill>
                  <a:prstClr val="black"/>
                </a:solidFill>
              </a:rPr>
              <a:t> y </a:t>
            </a:r>
            <a:r>
              <a:rPr lang="es-ES" sz="2800" b="1" i="1" dirty="0">
                <a:solidFill>
                  <a:prstClr val="black"/>
                </a:solidFill>
              </a:rPr>
              <a:t>volver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s-ES" i="1" dirty="0" smtClean="0"/>
          </a:p>
          <a:p>
            <a:pPr algn="just"/>
            <a:r>
              <a:rPr lang="es-ES" sz="3600" i="1" dirty="0" smtClean="0"/>
              <a:t>Venir </a:t>
            </a:r>
            <a:r>
              <a:rPr lang="es-ES" sz="3600" i="1" dirty="0"/>
              <a:t>con un pan bajo el brazo</a:t>
            </a:r>
            <a:endParaRPr lang="es-ES" sz="3600" dirty="0"/>
          </a:p>
          <a:p>
            <a:pPr algn="just">
              <a:buNone/>
            </a:pPr>
            <a:endParaRPr lang="es-ES" sz="3600" dirty="0"/>
          </a:p>
          <a:p>
            <a:pPr marL="82296" indent="0" algn="just">
              <a:buNone/>
            </a:pPr>
            <a:r>
              <a:rPr lang="es-ES" sz="3600" dirty="0"/>
              <a:t> </a:t>
            </a:r>
            <a:r>
              <a:rPr lang="es-ES" sz="3600" dirty="0" smtClean="0"/>
              <a:t>  Traer </a:t>
            </a:r>
            <a:r>
              <a:rPr lang="es-ES" sz="3600" dirty="0"/>
              <a:t>buena suerte o prosperidad.</a:t>
            </a:r>
          </a:p>
          <a:p>
            <a:pPr algn="just">
              <a:buNone/>
            </a:pPr>
            <a:r>
              <a:rPr lang="es-ES" sz="3600" dirty="0"/>
              <a:t> </a:t>
            </a:r>
          </a:p>
          <a:p>
            <a:pPr marL="356616" lvl="1" indent="0" algn="just">
              <a:buNone/>
            </a:pPr>
            <a:r>
              <a:rPr lang="es-ES" sz="3600" dirty="0" smtClean="0"/>
              <a:t>Entre tantos y tantos que no tenían dónde caerse muertos ellos </a:t>
            </a:r>
            <a:r>
              <a:rPr lang="es-ES" sz="3600" i="1" dirty="0" smtClean="0"/>
              <a:t>habían venido al mundo con el pan bajo el brazo</a:t>
            </a:r>
            <a:r>
              <a:rPr lang="es-ES" sz="3600" dirty="0" smtClean="0"/>
              <a:t> y la sepultura reservada (Manuel Longares, </a:t>
            </a:r>
            <a:r>
              <a:rPr lang="es-ES" sz="3600" i="1" dirty="0" smtClean="0"/>
              <a:t>Romanticismo</a:t>
            </a:r>
            <a:r>
              <a:rPr lang="es-ES" sz="3600" dirty="0" smtClean="0"/>
              <a:t>, 2001).</a:t>
            </a:r>
            <a:r>
              <a:rPr lang="x-none" sz="3600" smtClean="0"/>
              <a:t>     </a:t>
            </a:r>
            <a:r>
              <a:rPr lang="x-none" sz="3000"/>
              <a:t> </a:t>
            </a:r>
            <a:endParaRPr lang="es-ES" sz="3000" dirty="0" smtClean="0"/>
          </a:p>
          <a:p>
            <a:pPr algn="just">
              <a:buNone/>
            </a:pPr>
            <a:endParaRPr lang="es-ES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b="1" dirty="0">
                <a:solidFill>
                  <a:prstClr val="black"/>
                </a:solidFill>
              </a:rPr>
              <a:t>Clasificación de las unidades fraseológicas o construcciones con </a:t>
            </a:r>
            <a:r>
              <a:rPr lang="es-ES" sz="2800" b="1" i="1" dirty="0">
                <a:solidFill>
                  <a:prstClr val="black"/>
                </a:solidFill>
              </a:rPr>
              <a:t>andar</a:t>
            </a:r>
            <a:r>
              <a:rPr lang="es-ES" sz="2800" b="1" dirty="0">
                <a:solidFill>
                  <a:prstClr val="black"/>
                </a:solidFill>
              </a:rPr>
              <a:t>, </a:t>
            </a:r>
            <a:r>
              <a:rPr lang="es-ES" sz="2800" b="1" i="1" dirty="0">
                <a:solidFill>
                  <a:prstClr val="black"/>
                </a:solidFill>
              </a:rPr>
              <a:t>ir</a:t>
            </a:r>
            <a:r>
              <a:rPr lang="es-ES" sz="2800" b="1" dirty="0">
                <a:solidFill>
                  <a:prstClr val="black"/>
                </a:solidFill>
              </a:rPr>
              <a:t>, </a:t>
            </a:r>
            <a:r>
              <a:rPr lang="es-ES" sz="2800" b="1" i="1" dirty="0">
                <a:solidFill>
                  <a:prstClr val="black"/>
                </a:solidFill>
              </a:rPr>
              <a:t>venir</a:t>
            </a:r>
            <a:r>
              <a:rPr lang="es-ES" sz="2800" b="1" dirty="0">
                <a:solidFill>
                  <a:prstClr val="black"/>
                </a:solidFill>
              </a:rPr>
              <a:t> </a:t>
            </a:r>
            <a:r>
              <a:rPr lang="es-ES" sz="2800" b="1" dirty="0" smtClean="0">
                <a:solidFill>
                  <a:prstClr val="black"/>
                </a:solidFill>
              </a:rPr>
              <a:t> y </a:t>
            </a:r>
            <a:r>
              <a:rPr lang="es-ES" sz="2800" b="1" i="1" dirty="0">
                <a:solidFill>
                  <a:prstClr val="black"/>
                </a:solidFill>
              </a:rPr>
              <a:t>volver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s-ES" i="1" dirty="0" smtClean="0"/>
          </a:p>
          <a:p>
            <a:pPr algn="just"/>
            <a:r>
              <a:rPr lang="es-ES" i="1" dirty="0" smtClean="0"/>
              <a:t>Irse </a:t>
            </a:r>
            <a:r>
              <a:rPr lang="es-ES" i="1" dirty="0"/>
              <a:t>de la lengua </a:t>
            </a:r>
            <a:r>
              <a:rPr lang="es-ES" dirty="0"/>
              <a:t>‘Decir algo que se debe callar por prudencia o discreción’.</a:t>
            </a:r>
          </a:p>
          <a:p>
            <a:pPr algn="just"/>
            <a:r>
              <a:rPr lang="es-ES" i="1" dirty="0"/>
              <a:t>Venirse arriba </a:t>
            </a:r>
            <a:r>
              <a:rPr lang="es-ES" dirty="0"/>
              <a:t>‘Crecerse ante una adversidad’.</a:t>
            </a:r>
          </a:p>
          <a:p>
            <a:pPr algn="just"/>
            <a:r>
              <a:rPr lang="es-ES_tradnl" i="1" dirty="0"/>
              <a:t>Volver a la carga </a:t>
            </a:r>
            <a:r>
              <a:rPr lang="es-ES_tradnl" dirty="0"/>
              <a:t>‘Insistir en un argumento o pretensión’.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40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</a:rPr>
              <a:t>Modelo </a:t>
            </a:r>
            <a:r>
              <a:rPr lang="es-ES" sz="3400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</a:rPr>
              <a:t>de definición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r>
              <a:rPr lang="es-ES" dirty="0" smtClean="0"/>
              <a:t>Venirse abajo ‘Desmoronarse ante una adversidad’</a:t>
            </a:r>
          </a:p>
          <a:p>
            <a:r>
              <a:rPr lang="es-ES" dirty="0" smtClean="0"/>
              <a:t>Volver a la greña ‘Reincidir en una situación de disputa’</a:t>
            </a:r>
          </a:p>
          <a:p>
            <a:r>
              <a:rPr lang="es-ES" dirty="0" smtClean="0"/>
              <a:t>Ir con pies de plomo ‘Ir con mucha cautela’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472200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Modelo </a:t>
            </a:r>
            <a:r>
              <a:rPr lang="es-ES" b="1" dirty="0"/>
              <a:t>de definición 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indent="180340" algn="just">
              <a:lnSpc>
                <a:spcPct val="150000"/>
              </a:lnSpc>
              <a:spcAft>
                <a:spcPts val="0"/>
              </a:spcAft>
            </a:pPr>
            <a:endParaRPr lang="es-ES" i="1" dirty="0" smtClean="0">
              <a:latin typeface="Times New Roman"/>
              <a:ea typeface="Times New Roman"/>
            </a:endParaRPr>
          </a:p>
          <a:p>
            <a:pPr indent="180340" algn="just">
              <a:lnSpc>
                <a:spcPct val="150000"/>
              </a:lnSpc>
              <a:spcAft>
                <a:spcPts val="0"/>
              </a:spcAft>
            </a:pPr>
            <a:r>
              <a:rPr lang="es-ES" sz="3600" i="1" dirty="0" smtClean="0">
                <a:latin typeface="Times New Roman"/>
                <a:ea typeface="Times New Roman"/>
              </a:rPr>
              <a:t>Ir a lo suyo</a:t>
            </a:r>
            <a:r>
              <a:rPr lang="es-ES" sz="3600" dirty="0" smtClean="0">
                <a:latin typeface="Times New Roman"/>
                <a:ea typeface="Times New Roman"/>
              </a:rPr>
              <a:t> ‘Actuar pensando solo en el propio interés’ (Ramos y Serradilla, 2000) &gt; Actuar de manera egoísta.</a:t>
            </a:r>
          </a:p>
          <a:p>
            <a:pPr indent="180340" algn="just">
              <a:lnSpc>
                <a:spcPct val="150000"/>
              </a:lnSpc>
              <a:spcAft>
                <a:spcPts val="0"/>
              </a:spcAft>
            </a:pPr>
            <a:r>
              <a:rPr lang="es-ES" sz="3600" i="1" dirty="0" smtClean="0">
                <a:latin typeface="Times New Roman"/>
                <a:ea typeface="Times New Roman"/>
              </a:rPr>
              <a:t>Ir al grano</a:t>
            </a:r>
            <a:r>
              <a:rPr lang="es-ES" sz="3600" dirty="0" smtClean="0">
                <a:latin typeface="Times New Roman"/>
                <a:ea typeface="Times New Roman"/>
              </a:rPr>
              <a:t> ‘Hablar de lo fundamental de un asunto, sin entretenerse en lo accesorio’ (Ramos y Serradilla, 2000) &gt; ‘Hablar de lo fundamental de un asunto’.</a:t>
            </a:r>
          </a:p>
          <a:p>
            <a:pPr indent="180340" algn="just">
              <a:lnSpc>
                <a:spcPct val="150000"/>
              </a:lnSpc>
              <a:spcAft>
                <a:spcPts val="0"/>
              </a:spcAft>
            </a:pPr>
            <a:r>
              <a:rPr lang="es-ES" sz="3600" i="1" dirty="0" smtClean="0">
                <a:latin typeface="Times New Roman"/>
                <a:ea typeface="Times New Roman"/>
              </a:rPr>
              <a:t>Andar con pies de plomo</a:t>
            </a:r>
            <a:r>
              <a:rPr lang="es-ES" sz="3600" dirty="0" smtClean="0">
                <a:latin typeface="Times New Roman"/>
                <a:ea typeface="Times New Roman"/>
              </a:rPr>
              <a:t> ‘Actuar con mucha cautela o prudencia ante una situación difícil’ (Ramos y Serradilla, 2000) &gt; ‘Actuar con mucha cautela’.</a:t>
            </a:r>
          </a:p>
          <a:p>
            <a:pPr indent="180340" algn="just">
              <a:lnSpc>
                <a:spcPct val="150000"/>
              </a:lnSpc>
              <a:spcAft>
                <a:spcPts val="0"/>
              </a:spcAft>
            </a:pPr>
            <a:r>
              <a:rPr lang="es-ES" sz="3600" i="1" dirty="0" smtClean="0">
                <a:latin typeface="Times New Roman"/>
                <a:ea typeface="Times New Roman"/>
              </a:rPr>
              <a:t>Andar a gatas</a:t>
            </a:r>
            <a:r>
              <a:rPr lang="es-ES" sz="3600" dirty="0" smtClean="0">
                <a:latin typeface="Times New Roman"/>
                <a:ea typeface="Times New Roman"/>
              </a:rPr>
              <a:t> ‘Andar a cuatro patas, con las rodillas y las manos sobre el suelo’ (Ramos y Serradilla) &gt; ‘Caminar a cuatro patas’.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Modelo de definición 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i="1" dirty="0">
                <a:latin typeface="Times New Roman" pitchFamily="18" charset="0"/>
                <a:cs typeface="Times New Roman" pitchFamily="18" charset="0"/>
              </a:rPr>
              <a:t>Ir con monsergas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‘Presentar una explicación </a:t>
            </a:r>
            <a:r>
              <a:rPr lang="es-ES" i="1" dirty="0">
                <a:latin typeface="Times New Roman" pitchFamily="18" charset="0"/>
                <a:cs typeface="Times New Roman" pitchFamily="18" charset="0"/>
              </a:rPr>
              <a:t>fastidiosa o pesada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’.</a:t>
            </a:r>
          </a:p>
          <a:p>
            <a:pPr algn="just"/>
            <a:r>
              <a:rPr lang="es-ES" i="1" dirty="0">
                <a:latin typeface="Times New Roman" pitchFamily="18" charset="0"/>
                <a:cs typeface="Times New Roman" pitchFamily="18" charset="0"/>
              </a:rPr>
              <a:t>Volver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i="1" dirty="0">
                <a:latin typeface="Times New Roman" pitchFamily="18" charset="0"/>
                <a:cs typeface="Times New Roman" pitchFamily="18" charset="0"/>
              </a:rPr>
              <a:t>con el rabo entre las piernas 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‘Quedar </a:t>
            </a:r>
            <a:r>
              <a:rPr lang="es-ES" i="1" dirty="0">
                <a:latin typeface="Times New Roman" pitchFamily="18" charset="0"/>
                <a:cs typeface="Times New Roman" pitchFamily="18" charset="0"/>
              </a:rPr>
              <a:t>abochornado y humillado’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s-ES" i="1" dirty="0">
                <a:latin typeface="Times New Roman" pitchFamily="18" charset="0"/>
                <a:cs typeface="Times New Roman" pitchFamily="18" charset="0"/>
              </a:rPr>
              <a:t>Andar de capa caída 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Padecer gran decadencia en </a:t>
            </a:r>
            <a:r>
              <a:rPr lang="es-ES_tradnl" i="1" dirty="0">
                <a:latin typeface="Times New Roman" pitchFamily="18" charset="0"/>
                <a:cs typeface="Times New Roman" pitchFamily="18" charset="0"/>
              </a:rPr>
              <a:t>bienes, fortuna, ánimo o salud’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. </a:t>
            </a:r>
            <a:endParaRPr lang="es-E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_tradnl" i="1" dirty="0">
                <a:latin typeface="Times New Roman" pitchFamily="18" charset="0"/>
                <a:cs typeface="Times New Roman" pitchFamily="18" charset="0"/>
              </a:rPr>
              <a:t>Volver a la carga 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‘Insistir en un </a:t>
            </a:r>
            <a:r>
              <a:rPr lang="es-ES_tradnl" i="1" dirty="0">
                <a:latin typeface="Times New Roman" pitchFamily="18" charset="0"/>
                <a:cs typeface="Times New Roman" pitchFamily="18" charset="0"/>
              </a:rPr>
              <a:t>argumento o pretensión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’.</a:t>
            </a:r>
            <a:endParaRPr lang="es-E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_tradnl" i="1" dirty="0">
                <a:latin typeface="Times New Roman" pitchFamily="18" charset="0"/>
                <a:cs typeface="Times New Roman" pitchFamily="18" charset="0"/>
              </a:rPr>
              <a:t>Volver a las andadas 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‘Reincidir en una </a:t>
            </a:r>
            <a:r>
              <a:rPr lang="es-ES_tradnl" i="1" dirty="0">
                <a:latin typeface="Times New Roman" pitchFamily="18" charset="0"/>
                <a:cs typeface="Times New Roman" pitchFamily="18" charset="0"/>
              </a:rPr>
              <a:t>acción o hábito</a:t>
            </a:r>
            <a:r>
              <a:rPr lang="es-ES_tradnl" dirty="0">
                <a:latin typeface="Times New Roman" pitchFamily="18" charset="0"/>
                <a:cs typeface="Times New Roman" pitchFamily="18" charset="0"/>
              </a:rPr>
              <a:t> reprobables’.</a:t>
            </a:r>
            <a:endParaRPr lang="es-E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buNone/>
            </a:pPr>
            <a:endParaRPr lang="es-ES" dirty="0"/>
          </a:p>
          <a:p>
            <a:pPr algn="just"/>
            <a:r>
              <a:rPr lang="es-ES" dirty="0"/>
              <a:t>E al deseo que </a:t>
            </a:r>
            <a:r>
              <a:rPr lang="es-ES" dirty="0" err="1"/>
              <a:t>avién</a:t>
            </a:r>
            <a:r>
              <a:rPr lang="es-ES" dirty="0"/>
              <a:t> de llegar ayudó el buen tiempo, e por eso </a:t>
            </a:r>
            <a:r>
              <a:rPr lang="es-ES" dirty="0" err="1"/>
              <a:t>dize</a:t>
            </a:r>
            <a:r>
              <a:rPr lang="es-ES" dirty="0"/>
              <a:t> que </a:t>
            </a:r>
            <a:r>
              <a:rPr lang="es-ES" i="1" dirty="0" err="1"/>
              <a:t>ovieron</a:t>
            </a:r>
            <a:r>
              <a:rPr lang="es-ES" i="1" dirty="0"/>
              <a:t> viento en popa</a:t>
            </a:r>
            <a:r>
              <a:rPr lang="es-ES" dirty="0"/>
              <a:t> concorde a su </a:t>
            </a:r>
            <a:r>
              <a:rPr lang="es-ES" dirty="0" err="1"/>
              <a:t>dezir</a:t>
            </a:r>
            <a:r>
              <a:rPr lang="es-ES" dirty="0"/>
              <a:t>, fasta que llegaron a puerto de Candía (1427–1428, Villena, Enrique de: </a:t>
            </a:r>
            <a:r>
              <a:rPr lang="es-ES" i="1" dirty="0"/>
              <a:t>Traducción y glosas de la Eneida</a:t>
            </a:r>
            <a:r>
              <a:rPr lang="es-ES" dirty="0"/>
              <a:t>. Libros I-III</a:t>
            </a:r>
            <a:r>
              <a:rPr lang="es-ES" dirty="0" smtClean="0"/>
              <a:t>).</a:t>
            </a:r>
          </a:p>
          <a:p>
            <a:pPr algn="just">
              <a:buNone/>
            </a:pPr>
            <a:endParaRPr lang="es-ES" dirty="0" smtClean="0"/>
          </a:p>
          <a:p>
            <a:pPr lvl="0" algn="just">
              <a:buClr>
                <a:srgbClr val="2DA2BF"/>
              </a:buClr>
            </a:pPr>
            <a:r>
              <a:rPr lang="es-ES" sz="2800" dirty="0" smtClean="0">
                <a:solidFill>
                  <a:prstClr val="black"/>
                </a:solidFill>
              </a:rPr>
              <a:t>Alguna vez viene del </a:t>
            </a:r>
            <a:r>
              <a:rPr lang="es-ES" sz="2800" dirty="0" err="1" smtClean="0">
                <a:solidFill>
                  <a:prstClr val="black"/>
                </a:solidFill>
              </a:rPr>
              <a:t>pulmon</a:t>
            </a:r>
            <a:r>
              <a:rPr lang="es-ES" sz="2800" dirty="0" smtClean="0">
                <a:solidFill>
                  <a:prstClr val="black"/>
                </a:solidFill>
              </a:rPr>
              <a:t>, &amp; la sangre que </a:t>
            </a:r>
            <a:r>
              <a:rPr lang="es-ES" sz="2800" i="1" dirty="0" smtClean="0">
                <a:solidFill>
                  <a:prstClr val="black"/>
                </a:solidFill>
              </a:rPr>
              <a:t>sale de la boca</a:t>
            </a:r>
            <a:r>
              <a:rPr lang="es-ES" sz="2800" dirty="0" smtClean="0">
                <a:solidFill>
                  <a:prstClr val="black"/>
                </a:solidFill>
              </a:rPr>
              <a:t> es llena de espuma (1494, Burgos, Fray Vicente de: Traducción de </a:t>
            </a:r>
            <a:r>
              <a:rPr lang="es-ES" sz="2800" i="1" dirty="0" smtClean="0">
                <a:solidFill>
                  <a:prstClr val="black"/>
                </a:solidFill>
              </a:rPr>
              <a:t>El Libro de </a:t>
            </a:r>
            <a:r>
              <a:rPr lang="es-ES" sz="2800" i="1" dirty="0" err="1" smtClean="0">
                <a:solidFill>
                  <a:prstClr val="black"/>
                </a:solidFill>
              </a:rPr>
              <a:t>Propietatibus</a:t>
            </a:r>
            <a:r>
              <a:rPr lang="es-ES" sz="2800" i="1" dirty="0" smtClean="0">
                <a:solidFill>
                  <a:prstClr val="black"/>
                </a:solidFill>
              </a:rPr>
              <a:t> </a:t>
            </a:r>
            <a:r>
              <a:rPr lang="es-ES" sz="2800" i="1" dirty="0" err="1" smtClean="0">
                <a:solidFill>
                  <a:prstClr val="black"/>
                </a:solidFill>
              </a:rPr>
              <a:t>Rerum</a:t>
            </a:r>
            <a:r>
              <a:rPr lang="es-ES" sz="2800" dirty="0" smtClean="0">
                <a:solidFill>
                  <a:prstClr val="black"/>
                </a:solidFill>
              </a:rPr>
              <a:t>).</a:t>
            </a:r>
          </a:p>
          <a:p>
            <a:pPr algn="just"/>
            <a:endParaRPr lang="es-ES" dirty="0" smtClean="0"/>
          </a:p>
          <a:p>
            <a:pPr>
              <a:buNone/>
            </a:pP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sz="4000" b="1" dirty="0" smtClean="0"/>
              <a:t>Algunas </a:t>
            </a:r>
            <a:r>
              <a:rPr lang="es-ES" sz="4000" b="1" dirty="0"/>
              <a:t>características del diccionario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Modelo de definición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endParaRPr lang="es-ES" i="1" dirty="0" smtClean="0"/>
          </a:p>
          <a:p>
            <a:pPr lvl="0" algn="just"/>
            <a:r>
              <a:rPr lang="es-ES" i="1" dirty="0" smtClean="0"/>
              <a:t>Andar </a:t>
            </a:r>
            <a:r>
              <a:rPr lang="es-ES" i="1" dirty="0"/>
              <a:t>manga por hombro</a:t>
            </a:r>
            <a:r>
              <a:rPr lang="es-ES" dirty="0"/>
              <a:t> ‘No tener orden ni disciplina; encontrarse un lugar muy desordenado’ (Ramos y Serradilla, 2000) &gt; ‘Estar [un lugar] desordenado</a:t>
            </a:r>
            <a:r>
              <a:rPr lang="es-ES" dirty="0" smtClean="0"/>
              <a:t>’</a:t>
            </a:r>
          </a:p>
          <a:p>
            <a:pPr lvl="0" algn="just"/>
            <a:r>
              <a:rPr lang="es-ES" i="1" dirty="0" smtClean="0"/>
              <a:t>andarse </a:t>
            </a:r>
            <a:r>
              <a:rPr lang="es-ES" i="1" dirty="0"/>
              <a:t>con rodeos</a:t>
            </a:r>
            <a:r>
              <a:rPr lang="es-ES" dirty="0"/>
              <a:t> ‘Decir algo sin la claridad necesaria, yendo a lo secundario antes de tratar lo fundamental’ (Ramos y Serradilla, 2000) &gt; ‘Hablar con poca claridad’.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Modelo de definición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s-ES" i="1" dirty="0" smtClean="0"/>
          </a:p>
          <a:p>
            <a:pPr lvl="0" algn="just"/>
            <a:r>
              <a:rPr lang="es-ES" i="1" dirty="0" smtClean="0"/>
              <a:t>Ir </a:t>
            </a:r>
            <a:r>
              <a:rPr lang="es-ES" i="1" dirty="0"/>
              <a:t>de mal en peor</a:t>
            </a:r>
            <a:r>
              <a:rPr lang="es-ES" dirty="0"/>
              <a:t> </a:t>
            </a:r>
            <a:r>
              <a:rPr lang="es-ES" dirty="0" smtClean="0"/>
              <a:t>‘</a:t>
            </a:r>
            <a:r>
              <a:rPr lang="es-ES" dirty="0"/>
              <a:t>Pasar a situaciones cada vez más desfavorables</a:t>
            </a:r>
            <a:r>
              <a:rPr lang="es-ES" dirty="0" smtClean="0"/>
              <a:t>’</a:t>
            </a:r>
          </a:p>
          <a:p>
            <a:pPr lvl="0">
              <a:buNone/>
            </a:pPr>
            <a:endParaRPr lang="es-ES" dirty="0" smtClean="0"/>
          </a:p>
          <a:p>
            <a:pPr lvl="0" algn="just"/>
            <a:r>
              <a:rPr lang="es-ES" i="1" dirty="0" smtClean="0"/>
              <a:t>Ir </a:t>
            </a:r>
            <a:r>
              <a:rPr lang="es-ES" i="1" dirty="0"/>
              <a:t>de un lado a otro</a:t>
            </a:r>
            <a:r>
              <a:rPr lang="es-ES" dirty="0"/>
              <a:t> </a:t>
            </a:r>
            <a:r>
              <a:rPr lang="es-ES" dirty="0" smtClean="0"/>
              <a:t>‘Trasladarse </a:t>
            </a:r>
            <a:r>
              <a:rPr lang="es-ES" dirty="0"/>
              <a:t>[de un sitio a otro</a:t>
            </a:r>
            <a:r>
              <a:rPr lang="es-ES" dirty="0" smtClean="0"/>
              <a:t>]’ </a:t>
            </a:r>
            <a:r>
              <a:rPr lang="es-ES" dirty="0"/>
              <a:t>(eludimos </a:t>
            </a:r>
            <a:r>
              <a:rPr lang="es-ES" i="1" dirty="0"/>
              <a:t>lado</a:t>
            </a:r>
            <a:r>
              <a:rPr lang="es-ES" dirty="0"/>
              <a:t> en la definición).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Modelo de definición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i="1" dirty="0" smtClean="0"/>
          </a:p>
          <a:p>
            <a:pPr algn="just"/>
            <a:r>
              <a:rPr lang="es-ES" i="1" dirty="0" smtClean="0"/>
              <a:t>Ir </a:t>
            </a:r>
            <a:r>
              <a:rPr lang="es-ES" i="1" dirty="0"/>
              <a:t>al grano:</a:t>
            </a:r>
            <a:r>
              <a:rPr lang="es-ES" dirty="0"/>
              <a:t> Tratar los aspectos fundamentales de un asunto sin distraerse en lo accesorio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/>
          </a:p>
          <a:p>
            <a:pPr algn="just"/>
            <a:r>
              <a:rPr lang="es-ES" i="1" dirty="0"/>
              <a:t>Irse por las ramas</a:t>
            </a:r>
            <a:r>
              <a:rPr lang="es-ES" dirty="0"/>
              <a:t> / </a:t>
            </a:r>
            <a:r>
              <a:rPr lang="es-ES" i="1" dirty="0"/>
              <a:t>irse por los cerros de Úbeda</a:t>
            </a:r>
            <a:r>
              <a:rPr lang="es-ES" dirty="0"/>
              <a:t>: Distraerse en lo accesorio de un asunto sin tratar los aspectos fundamentales.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Modelo de definición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i="1" dirty="0"/>
              <a:t>Andar a derechas</a:t>
            </a:r>
            <a:r>
              <a:rPr lang="es-ES" dirty="0"/>
              <a:t> ‘Obrar con rectitud’.</a:t>
            </a:r>
          </a:p>
          <a:p>
            <a:r>
              <a:rPr lang="es-ES" i="1" dirty="0"/>
              <a:t>Andar al trote</a:t>
            </a:r>
            <a:r>
              <a:rPr lang="es-ES" dirty="0"/>
              <a:t> ‘Trasladarse de un sitio a otro muy rápidamente’.</a:t>
            </a:r>
          </a:p>
          <a:p>
            <a:r>
              <a:rPr lang="es-ES" i="1" dirty="0"/>
              <a:t>Ir de punta en blanco</a:t>
            </a:r>
            <a:r>
              <a:rPr lang="es-ES" dirty="0"/>
              <a:t> ‘Vestir de forma muy elegante’. </a:t>
            </a:r>
          </a:p>
          <a:p>
            <a:r>
              <a:rPr lang="es-ES" i="1" dirty="0"/>
              <a:t>Ir pisando huevos </a:t>
            </a:r>
            <a:r>
              <a:rPr lang="es-ES" dirty="0"/>
              <a:t>‘Trasladarse muy despacio’.</a:t>
            </a:r>
          </a:p>
          <a:p>
            <a:r>
              <a:rPr lang="es-ES" i="1" dirty="0"/>
              <a:t>Volver a la carrera </a:t>
            </a:r>
            <a:r>
              <a:rPr lang="es-ES_tradnl" dirty="0"/>
              <a:t>‘Regresar a un sitio muy rápidamente’.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Modelo de definición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s-ES" i="1" dirty="0" smtClean="0"/>
          </a:p>
          <a:p>
            <a:pPr lvl="1">
              <a:buNone/>
            </a:pPr>
            <a:endParaRPr lang="es-ES" i="1" dirty="0" smtClean="0"/>
          </a:p>
          <a:p>
            <a:pPr lvl="1">
              <a:buNone/>
            </a:pPr>
            <a:endParaRPr lang="es-ES" i="1" dirty="0" smtClean="0"/>
          </a:p>
          <a:p>
            <a:r>
              <a:rPr lang="es-ES" i="1" dirty="0" smtClean="0"/>
              <a:t>Andar </a:t>
            </a:r>
            <a:r>
              <a:rPr lang="es-ES" i="1" dirty="0"/>
              <a:t>de boca en </a:t>
            </a:r>
            <a:r>
              <a:rPr lang="es-ES" i="1" dirty="0" smtClean="0"/>
              <a:t>boca</a:t>
            </a:r>
            <a:r>
              <a:rPr lang="es-ES" dirty="0" smtClean="0"/>
              <a:t> </a:t>
            </a:r>
          </a:p>
          <a:p>
            <a:pPr>
              <a:buNone/>
            </a:pPr>
            <a:r>
              <a:rPr lang="es-ES" dirty="0"/>
              <a:t>	</a:t>
            </a:r>
            <a:r>
              <a:rPr lang="es-ES" dirty="0" smtClean="0"/>
              <a:t>1</a:t>
            </a:r>
            <a:r>
              <a:rPr lang="es-ES" dirty="0"/>
              <a:t>. Divulgarse [una noticia o un asunto</a:t>
            </a:r>
            <a:r>
              <a:rPr lang="es-ES" dirty="0" smtClean="0"/>
              <a:t>]</a:t>
            </a:r>
          </a:p>
          <a:p>
            <a:pPr algn="just">
              <a:buNone/>
            </a:pPr>
            <a:r>
              <a:rPr lang="es-ES" dirty="0"/>
              <a:t>	</a:t>
            </a:r>
            <a:r>
              <a:rPr lang="es-ES" dirty="0" smtClean="0"/>
              <a:t> </a:t>
            </a:r>
            <a:r>
              <a:rPr lang="es-ES" dirty="0"/>
              <a:t>2. Ser objeto de comentarios [una persona</a:t>
            </a:r>
            <a:r>
              <a:rPr lang="es-ES" dirty="0" smtClean="0"/>
              <a:t>]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 algn="ctr">
              <a:buNone/>
            </a:pPr>
            <a:r>
              <a:rPr lang="es-ES" sz="5400" dirty="0" smtClean="0"/>
              <a:t>Muchas gracias</a:t>
            </a:r>
            <a:endParaRPr lang="es-E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endParaRPr lang="es-ES" dirty="0" smtClean="0"/>
          </a:p>
          <a:p>
            <a:pPr marL="109728" indent="0" algn="just">
              <a:buNone/>
            </a:pPr>
            <a:endParaRPr lang="es-ES" dirty="0"/>
          </a:p>
          <a:p>
            <a:pPr algn="just"/>
            <a:r>
              <a:rPr lang="es-ES_tradnl" dirty="0"/>
              <a:t>ANDAR MANGA POR HOMBRO (</a:t>
            </a:r>
            <a:r>
              <a:rPr lang="es-ES_tradnl" i="1" dirty="0"/>
              <a:t>ir, poner, actuar, marchar, estar, dejar, quedar</a:t>
            </a:r>
            <a:r>
              <a:rPr lang="es-ES_tradnl" dirty="0" smtClean="0"/>
              <a:t>)</a:t>
            </a:r>
          </a:p>
          <a:p>
            <a:pPr lvl="0" algn="just">
              <a:buClr>
                <a:srgbClr val="2DA2BF"/>
              </a:buClr>
            </a:pPr>
            <a:r>
              <a:rPr lang="es-ES_tradnl" dirty="0">
                <a:solidFill>
                  <a:prstClr val="black"/>
                </a:solidFill>
              </a:rPr>
              <a:t>IR A POR UVAS (</a:t>
            </a:r>
            <a:r>
              <a:rPr lang="es-ES_tradnl" i="1" dirty="0">
                <a:solidFill>
                  <a:prstClr val="black"/>
                </a:solidFill>
              </a:rPr>
              <a:t>salir</a:t>
            </a:r>
            <a:r>
              <a:rPr lang="es-ES_tradnl" dirty="0" smtClean="0">
                <a:solidFill>
                  <a:prstClr val="black"/>
                </a:solidFill>
              </a:rPr>
              <a:t>)</a:t>
            </a:r>
            <a:endParaRPr lang="es-ES" dirty="0" smtClean="0">
              <a:solidFill>
                <a:prstClr val="black"/>
              </a:solidFill>
            </a:endParaRPr>
          </a:p>
          <a:p>
            <a:pPr algn="just"/>
            <a:r>
              <a:rPr lang="es-ES_tradnl" dirty="0"/>
              <a:t>VENIR</a:t>
            </a:r>
            <a:r>
              <a:rPr lang="es-ES" dirty="0"/>
              <a:t> A CUENTO (</a:t>
            </a:r>
            <a:r>
              <a:rPr lang="es-ES" i="1" dirty="0"/>
              <a:t>traer</a:t>
            </a:r>
            <a:r>
              <a:rPr lang="es-ES" dirty="0" smtClean="0"/>
              <a:t>)</a:t>
            </a:r>
            <a:endParaRPr lang="es-ES" dirty="0"/>
          </a:p>
          <a:p>
            <a:pPr lvl="0" algn="just">
              <a:buClr>
                <a:srgbClr val="2DA2BF"/>
              </a:buClr>
            </a:pPr>
            <a:r>
              <a:rPr lang="es-ES_tradnl" dirty="0">
                <a:solidFill>
                  <a:prstClr val="black"/>
                </a:solidFill>
              </a:rPr>
              <a:t>VOLVER A LA CARGA (</a:t>
            </a:r>
            <a:r>
              <a:rPr lang="es-ES_tradnl" i="1" dirty="0">
                <a:solidFill>
                  <a:prstClr val="black"/>
                </a:solidFill>
              </a:rPr>
              <a:t>lanzarse, regresar, retornar</a:t>
            </a:r>
            <a:r>
              <a:rPr lang="es-ES_tradnl" dirty="0">
                <a:solidFill>
                  <a:prstClr val="black"/>
                </a:solidFill>
              </a:rPr>
              <a:t>) </a:t>
            </a:r>
            <a:endParaRPr lang="es-ES" dirty="0">
              <a:solidFill>
                <a:prstClr val="black"/>
              </a:solidFill>
            </a:endParaRP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Algunas características del diccionario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s-ES" sz="3600" b="1" dirty="0" smtClean="0"/>
              <a:t/>
            </a:r>
            <a:br>
              <a:rPr lang="es-ES" sz="3600" b="1" dirty="0" smtClean="0"/>
            </a:br>
            <a:r>
              <a:rPr lang="es-ES" sz="3600" b="1" dirty="0" smtClean="0"/>
              <a:t>Algunas </a:t>
            </a:r>
            <a:r>
              <a:rPr lang="es-ES" sz="3600" b="1" dirty="0"/>
              <a:t>decisiones metodológicas adoptadas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s-ES" b="1" dirty="0" smtClean="0"/>
          </a:p>
          <a:p>
            <a:pPr algn="just"/>
            <a:r>
              <a:rPr lang="es-ES" sz="3700" b="1" dirty="0" smtClean="0"/>
              <a:t>Andar </a:t>
            </a:r>
            <a:r>
              <a:rPr lang="es-ES" sz="3700" b="1" dirty="0"/>
              <a:t>como Pedro por su casa</a:t>
            </a:r>
            <a:endParaRPr lang="es-ES" sz="3700" dirty="0"/>
          </a:p>
          <a:p>
            <a:pPr algn="just">
              <a:buNone/>
            </a:pPr>
            <a:endParaRPr lang="es-ES" sz="3700" dirty="0"/>
          </a:p>
          <a:p>
            <a:pPr algn="just">
              <a:buNone/>
            </a:pPr>
            <a:r>
              <a:rPr lang="es-ES" sz="3700" dirty="0" smtClean="0"/>
              <a:t>	Actuar </a:t>
            </a:r>
            <a:r>
              <a:rPr lang="es-ES" sz="3700" dirty="0"/>
              <a:t>en un lugar con total libertad</a:t>
            </a:r>
            <a:r>
              <a:rPr lang="es-ES" sz="3700" dirty="0" smtClean="0"/>
              <a:t>.</a:t>
            </a:r>
          </a:p>
          <a:p>
            <a:pPr algn="just">
              <a:buNone/>
            </a:pPr>
            <a:r>
              <a:rPr lang="es-ES" sz="3700" dirty="0" smtClean="0"/>
              <a:t> </a:t>
            </a:r>
          </a:p>
          <a:p>
            <a:pPr algn="just"/>
            <a:r>
              <a:rPr lang="es-ES" sz="3700" dirty="0"/>
              <a:t>Virgilio Oñate, secretario del consejo de administración, se había hecho cargo de la empresa. Un capitán de ingenieros, llamado Vidal, mangoneaba y andaba como Pedro por su casa. No había publicidad y en la caja no había un </a:t>
            </a:r>
            <a:r>
              <a:rPr lang="es-ES" sz="3700" dirty="0" smtClean="0"/>
              <a:t>duro</a:t>
            </a:r>
            <a:r>
              <a:rPr lang="es-ES" sz="3700" dirty="0"/>
              <a:t> </a:t>
            </a:r>
            <a:r>
              <a:rPr lang="es-ES" sz="3700" dirty="0" smtClean="0"/>
              <a:t>(Lorenzo Díaz, </a:t>
            </a:r>
            <a:r>
              <a:rPr lang="es-ES" sz="3700" i="1" dirty="0" smtClean="0"/>
              <a:t>La radio en España (1923-1993)</a:t>
            </a:r>
            <a:r>
              <a:rPr lang="es-ES" sz="3700" dirty="0" smtClean="0"/>
              <a:t>, 1992).</a:t>
            </a:r>
            <a:endParaRPr lang="es-ES" sz="3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b="1" dirty="0" smtClean="0"/>
              <a:t>Algunas decisiones metodológicas adoptadas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just"/>
            <a:r>
              <a:rPr lang="es-ES" sz="3800" b="1" dirty="0" smtClean="0"/>
              <a:t>Andar </a:t>
            </a:r>
            <a:r>
              <a:rPr lang="es-ES" sz="3800" b="1" dirty="0"/>
              <a:t>de boca en boca </a:t>
            </a:r>
            <a:endParaRPr lang="es-ES" sz="3800" dirty="0"/>
          </a:p>
          <a:p>
            <a:pPr algn="just">
              <a:buNone/>
            </a:pPr>
            <a:endParaRPr lang="es-ES" sz="3800" dirty="0"/>
          </a:p>
          <a:p>
            <a:pPr lvl="0" algn="just">
              <a:buNone/>
            </a:pPr>
            <a:r>
              <a:rPr lang="es-ES" sz="3800" dirty="0" smtClean="0"/>
              <a:t>	Divulgarse </a:t>
            </a:r>
            <a:r>
              <a:rPr lang="es-ES" sz="3800" dirty="0"/>
              <a:t>[una noticia o un asunto]</a:t>
            </a:r>
            <a:r>
              <a:rPr lang="es-ES_tradnl" sz="3800" dirty="0"/>
              <a:t> </a:t>
            </a:r>
            <a:endParaRPr lang="es-ES_tradnl" sz="3800" dirty="0" smtClean="0"/>
          </a:p>
          <a:p>
            <a:pPr lvl="0" algn="just">
              <a:buNone/>
            </a:pPr>
            <a:endParaRPr lang="es-ES" sz="3800" dirty="0"/>
          </a:p>
          <a:p>
            <a:pPr algn="just"/>
            <a:r>
              <a:rPr lang="x-none" sz="3800"/>
              <a:t> La experiencia les había enseñado que el zorro siempre acaba por comerse a las gallinas, a pesar de las baladas subversivas que </a:t>
            </a:r>
            <a:r>
              <a:rPr lang="x-none" sz="3800" i="1"/>
              <a:t>andaban de boca en boca</a:t>
            </a:r>
            <a:r>
              <a:rPr lang="x-none" sz="3800"/>
              <a:t> cantando lo contrario </a:t>
            </a:r>
            <a:r>
              <a:rPr lang="es-ES" sz="3800" dirty="0"/>
              <a:t>(</a:t>
            </a:r>
            <a:r>
              <a:rPr lang="x-none" sz="3800"/>
              <a:t>1982</a:t>
            </a:r>
            <a:r>
              <a:rPr lang="es-ES" sz="3800" dirty="0"/>
              <a:t>,</a:t>
            </a:r>
            <a:r>
              <a:rPr lang="x-none" sz="3800"/>
              <a:t> Allende, Isabel</a:t>
            </a:r>
            <a:r>
              <a:rPr lang="es-ES" sz="3800" dirty="0"/>
              <a:t>: </a:t>
            </a:r>
            <a:r>
              <a:rPr lang="x-none" sz="3800" i="1"/>
              <a:t>La casa de los espíritus</a:t>
            </a:r>
            <a:r>
              <a:rPr lang="es-ES" sz="3800" dirty="0"/>
              <a:t>).</a:t>
            </a:r>
            <a:r>
              <a:rPr lang="es-ES" sz="3800" dirty="0" smtClean="0"/>
              <a:t> </a:t>
            </a:r>
            <a:r>
              <a:rPr lang="es-ES" sz="3800" dirty="0"/>
              <a:t> </a:t>
            </a:r>
            <a:endParaRPr lang="es-ES" sz="3800" dirty="0" smtClean="0"/>
          </a:p>
          <a:p>
            <a:pPr algn="just">
              <a:buNone/>
            </a:pPr>
            <a:endParaRPr lang="es-ES" sz="3800" dirty="0"/>
          </a:p>
          <a:p>
            <a:pPr lvl="0" algn="just">
              <a:buNone/>
            </a:pPr>
            <a:r>
              <a:rPr lang="es-ES" sz="3800" dirty="0" smtClean="0"/>
              <a:t>	Ser </a:t>
            </a:r>
            <a:r>
              <a:rPr lang="es-ES" sz="3800" dirty="0"/>
              <a:t>objeto de comentarios [una persona]</a:t>
            </a:r>
          </a:p>
          <a:p>
            <a:pPr algn="just">
              <a:buNone/>
            </a:pPr>
            <a:r>
              <a:rPr lang="es-ES" sz="3800" dirty="0" smtClean="0"/>
              <a:t> </a:t>
            </a:r>
            <a:endParaRPr lang="es-ES" sz="3800" dirty="0"/>
          </a:p>
          <a:p>
            <a:pPr algn="just"/>
            <a:r>
              <a:rPr lang="x-none" sz="3800"/>
              <a:t>Al llegar don José ni imaginaba el porqué del alboroto, cuando lo supo dijo que no, de ninguna manera Carolina, vamos a </a:t>
            </a:r>
            <a:r>
              <a:rPr lang="x-none" sz="3800" i="1"/>
              <a:t>andar de boca en boca</a:t>
            </a:r>
            <a:r>
              <a:rPr lang="x-none" sz="3800"/>
              <a:t>, nunca se ha visto, ni siquiera estamos seguros de nada, si no te casas vas a quedar desprestigiada, qué tal si viene a decir que siempre no, y siguió hablando hasta que Carolina se enderezó y lo vio a los ojos y con esa mirada él se dio cuenta que su hija ya había elegido compañero, compañero al que ella serviría, por propia voluntad, hasta la muerte, y que a nadie le permitiría que se cruzara en su camino, ni aun siendo ese alguien su propio padre </a:t>
            </a:r>
            <a:r>
              <a:rPr lang="es-ES" sz="3800" dirty="0"/>
              <a:t>(</a:t>
            </a:r>
            <a:r>
              <a:rPr lang="x-none" sz="3800"/>
              <a:t>1987</a:t>
            </a:r>
            <a:r>
              <a:rPr lang="es-ES" sz="3800" dirty="0"/>
              <a:t>, </a:t>
            </a:r>
            <a:r>
              <a:rPr lang="es-ES" sz="3800" dirty="0" err="1"/>
              <a:t>Elizo</a:t>
            </a:r>
            <a:r>
              <a:rPr lang="x-none" sz="3800"/>
              <a:t>ndo Elizondo, Ricardo</a:t>
            </a:r>
            <a:r>
              <a:rPr lang="es-ES" sz="3800" dirty="0"/>
              <a:t>: </a:t>
            </a:r>
            <a:r>
              <a:rPr lang="x-none" sz="3800" i="1"/>
              <a:t>Setenta veces siete</a:t>
            </a:r>
            <a:r>
              <a:rPr lang="es-ES" sz="3800" dirty="0"/>
              <a:t>).</a:t>
            </a:r>
            <a:r>
              <a:rPr lang="es-ES" sz="3800" dirty="0" smtClean="0"/>
              <a:t> </a:t>
            </a:r>
            <a:endParaRPr lang="es-ES" sz="3800" dirty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b="1" dirty="0">
                <a:solidFill>
                  <a:prstClr val="black"/>
                </a:solidFill>
              </a:rPr>
              <a:t>Clasificación de las unidades fraseológicas o construcciones con </a:t>
            </a:r>
            <a:r>
              <a:rPr lang="es-ES" sz="2800" b="1" i="1" dirty="0">
                <a:solidFill>
                  <a:prstClr val="black"/>
                </a:solidFill>
              </a:rPr>
              <a:t>andar</a:t>
            </a:r>
            <a:r>
              <a:rPr lang="es-ES" sz="2800" b="1" dirty="0">
                <a:solidFill>
                  <a:prstClr val="black"/>
                </a:solidFill>
              </a:rPr>
              <a:t>, </a:t>
            </a:r>
            <a:r>
              <a:rPr lang="es-ES" sz="2800" b="1" i="1" dirty="0">
                <a:solidFill>
                  <a:prstClr val="black"/>
                </a:solidFill>
              </a:rPr>
              <a:t>ir</a:t>
            </a:r>
            <a:r>
              <a:rPr lang="es-ES" sz="2800" b="1" dirty="0">
                <a:solidFill>
                  <a:prstClr val="black"/>
                </a:solidFill>
              </a:rPr>
              <a:t>, </a:t>
            </a:r>
            <a:r>
              <a:rPr lang="es-ES" sz="2800" b="1" i="1" dirty="0">
                <a:solidFill>
                  <a:prstClr val="black"/>
                </a:solidFill>
              </a:rPr>
              <a:t>venir</a:t>
            </a:r>
            <a:r>
              <a:rPr lang="es-ES" sz="2800" b="1" dirty="0">
                <a:solidFill>
                  <a:prstClr val="black"/>
                </a:solidFill>
              </a:rPr>
              <a:t> </a:t>
            </a:r>
            <a:r>
              <a:rPr lang="es-ES" sz="2800" b="1" dirty="0" smtClean="0">
                <a:solidFill>
                  <a:prstClr val="black"/>
                </a:solidFill>
              </a:rPr>
              <a:t> y </a:t>
            </a:r>
            <a:r>
              <a:rPr lang="es-ES" sz="2800" b="1" i="1" dirty="0">
                <a:solidFill>
                  <a:prstClr val="black"/>
                </a:solidFill>
              </a:rPr>
              <a:t>volver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s-ES" sz="3800" b="1" dirty="0" smtClean="0">
                <a:latin typeface="Times New Roman"/>
                <a:ea typeface="Times New Roman"/>
              </a:rPr>
              <a:t>Movimiento real</a:t>
            </a:r>
            <a:endParaRPr lang="es-ES" sz="3800" dirty="0" smtClean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buNone/>
            </a:pPr>
            <a:endParaRPr lang="es-ES" b="1" dirty="0" smtClean="0">
              <a:latin typeface="Times New Roman"/>
              <a:ea typeface="Times New Roman"/>
            </a:endParaRPr>
          </a:p>
          <a:p>
            <a:pPr algn="just"/>
            <a:r>
              <a:rPr lang="es-ES_tradnl" sz="3800" dirty="0" smtClean="0">
                <a:latin typeface="Times New Roman"/>
                <a:ea typeface="Times New Roman"/>
              </a:rPr>
              <a:t>ANDAR A GATAS </a:t>
            </a:r>
            <a:endParaRPr lang="es-ES" sz="3800" dirty="0" smtClean="0">
              <a:latin typeface="Times New Roman"/>
              <a:ea typeface="Times New Roman"/>
            </a:endParaRPr>
          </a:p>
          <a:p>
            <a:pPr marL="742950" indent="-742950" algn="just">
              <a:buNone/>
            </a:pPr>
            <a:endParaRPr lang="es-ES" sz="3800" dirty="0" smtClean="0">
              <a:latin typeface="Times New Roman"/>
              <a:ea typeface="Times New Roman"/>
            </a:endParaRPr>
          </a:p>
          <a:p>
            <a:pPr algn="just"/>
            <a:r>
              <a:rPr lang="es-ES_tradnl" sz="3800" dirty="0" smtClean="0">
                <a:latin typeface="Times New Roman"/>
                <a:ea typeface="Times New Roman"/>
              </a:rPr>
              <a:t>IR DE LA CECA A LA MECA</a:t>
            </a:r>
            <a:endParaRPr lang="es-ES" sz="3800" dirty="0" smtClean="0">
              <a:latin typeface="Times New Roman"/>
              <a:ea typeface="Times New Roman"/>
            </a:endParaRPr>
          </a:p>
          <a:p>
            <a:pPr marL="742950" indent="-742950" algn="just">
              <a:buNone/>
            </a:pPr>
            <a:r>
              <a:rPr lang="es-ES_tradnl" sz="3800" b="1" dirty="0" smtClean="0">
                <a:latin typeface="Times New Roman"/>
                <a:ea typeface="Times New Roman"/>
              </a:rPr>
              <a:t> </a:t>
            </a:r>
            <a:endParaRPr lang="es-ES" sz="3800" dirty="0" smtClean="0">
              <a:latin typeface="Times New Roman"/>
              <a:ea typeface="Times New Roman"/>
            </a:endParaRPr>
          </a:p>
          <a:p>
            <a:pPr algn="just"/>
            <a:r>
              <a:rPr lang="es-ES_tradnl" sz="3800" dirty="0" smtClean="0">
                <a:latin typeface="Times New Roman"/>
                <a:ea typeface="Times New Roman"/>
              </a:rPr>
              <a:t>VENIR CON LA LENGUA  FUERA</a:t>
            </a:r>
            <a:endParaRPr lang="es-ES" sz="3800" dirty="0" smtClean="0">
              <a:latin typeface="Times New Roman"/>
              <a:ea typeface="Times New Roman"/>
            </a:endParaRPr>
          </a:p>
          <a:p>
            <a:pPr marL="742950" indent="-742950" algn="just">
              <a:buNone/>
            </a:pPr>
            <a:r>
              <a:rPr lang="es-ES_tradnl" sz="3800" b="1" dirty="0" smtClean="0">
                <a:latin typeface="Times New Roman"/>
                <a:ea typeface="Times New Roman"/>
              </a:rPr>
              <a:t> </a:t>
            </a:r>
            <a:endParaRPr lang="es-ES" sz="3800" dirty="0" smtClean="0">
              <a:latin typeface="Times New Roman"/>
              <a:ea typeface="Times New Roman"/>
            </a:endParaRPr>
          </a:p>
          <a:p>
            <a:pPr algn="just"/>
            <a:r>
              <a:rPr lang="es-ES_tradnl" sz="3800" dirty="0" smtClean="0">
                <a:latin typeface="Times New Roman"/>
                <a:ea typeface="Times New Roman"/>
              </a:rPr>
              <a:t>VOLVER A LA CARRERA</a:t>
            </a:r>
            <a:endParaRPr lang="es-ES" sz="3800" dirty="0" smtClean="0">
              <a:latin typeface="Times New Roman"/>
              <a:ea typeface="Times New Roman"/>
            </a:endParaRPr>
          </a:p>
          <a:p>
            <a:pPr marL="82296" indent="0" algn="just">
              <a:buNone/>
            </a:pPr>
            <a:endParaRPr lang="es-ES" sz="3800" dirty="0" smtClean="0">
              <a:latin typeface="Times New Roman"/>
              <a:ea typeface="Times New Roman"/>
            </a:endParaRPr>
          </a:p>
          <a:p>
            <a:endParaRPr lang="es-ES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b="1" dirty="0">
                <a:solidFill>
                  <a:prstClr val="black"/>
                </a:solidFill>
              </a:rPr>
              <a:t>Clasificación de las unidades fraseológicas o construcciones con </a:t>
            </a:r>
            <a:r>
              <a:rPr lang="es-ES" sz="3600" b="1" i="1" dirty="0">
                <a:solidFill>
                  <a:prstClr val="black"/>
                </a:solidFill>
              </a:rPr>
              <a:t>andar</a:t>
            </a:r>
            <a:r>
              <a:rPr lang="es-ES" sz="3600" b="1" dirty="0">
                <a:solidFill>
                  <a:prstClr val="black"/>
                </a:solidFill>
              </a:rPr>
              <a:t>, </a:t>
            </a:r>
            <a:r>
              <a:rPr lang="es-ES" sz="3600" b="1" i="1" dirty="0">
                <a:solidFill>
                  <a:prstClr val="black"/>
                </a:solidFill>
              </a:rPr>
              <a:t>ir</a:t>
            </a:r>
            <a:r>
              <a:rPr lang="es-ES" sz="3600" b="1" dirty="0">
                <a:solidFill>
                  <a:prstClr val="black"/>
                </a:solidFill>
              </a:rPr>
              <a:t>, </a:t>
            </a:r>
            <a:r>
              <a:rPr lang="es-ES" sz="3600" b="1" i="1" dirty="0">
                <a:solidFill>
                  <a:prstClr val="black"/>
                </a:solidFill>
              </a:rPr>
              <a:t>venir</a:t>
            </a:r>
            <a:r>
              <a:rPr lang="es-ES" sz="3600" b="1" dirty="0">
                <a:solidFill>
                  <a:prstClr val="black"/>
                </a:solidFill>
              </a:rPr>
              <a:t> </a:t>
            </a:r>
            <a:r>
              <a:rPr lang="es-ES" sz="3600" b="1" dirty="0" smtClean="0">
                <a:solidFill>
                  <a:prstClr val="black"/>
                </a:solidFill>
              </a:rPr>
              <a:t> y </a:t>
            </a:r>
            <a:r>
              <a:rPr lang="es-ES" sz="3600" b="1" i="1" dirty="0">
                <a:solidFill>
                  <a:prstClr val="black"/>
                </a:solidFill>
              </a:rPr>
              <a:t>volver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ES" dirty="0" smtClean="0"/>
          </a:p>
          <a:p>
            <a:pPr algn="just"/>
            <a:r>
              <a:rPr lang="x-none" smtClean="0"/>
              <a:t>Las </a:t>
            </a:r>
            <a:r>
              <a:rPr lang="x-none"/>
              <a:t>pesadillas propiamente dichas </a:t>
            </a:r>
            <a:r>
              <a:rPr lang="es-ES" dirty="0"/>
              <a:t>–</a:t>
            </a:r>
            <a:r>
              <a:rPr lang="x-none"/>
              <a:t>por fortuna, poco frecuentes</a:t>
            </a:r>
            <a:r>
              <a:rPr lang="es-ES" dirty="0"/>
              <a:t>–</a:t>
            </a:r>
            <a:r>
              <a:rPr lang="x-none"/>
              <a:t> sobrevendrán cuando la criatura empiece a sentarse, a </a:t>
            </a:r>
            <a:r>
              <a:rPr lang="x-none" i="1"/>
              <a:t>andar a gatas</a:t>
            </a:r>
            <a:r>
              <a:rPr lang="x-none"/>
              <a:t>, novedades que le aportarán excitantes estímulos (1995, Penella, Manuel: </a:t>
            </a:r>
            <a:r>
              <a:rPr lang="x-none" i="1"/>
              <a:t>Tu hijo: genio en potencia. Las claves fundamentales para </a:t>
            </a:r>
            <a:r>
              <a:rPr lang="x-none" i="1" smtClean="0"/>
              <a:t>su</a:t>
            </a:r>
            <a:r>
              <a:rPr lang="es-ES" i="1" dirty="0" smtClean="0"/>
              <a:t> educación,</a:t>
            </a:r>
            <a:r>
              <a:rPr lang="x-none" smtClean="0"/>
              <a:t> </a:t>
            </a:r>
            <a:r>
              <a:rPr lang="x-none"/>
              <a:t>ARGENTINA)</a:t>
            </a:r>
            <a:r>
              <a:rPr lang="es-ES" dirty="0"/>
              <a:t>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b="1" dirty="0">
                <a:solidFill>
                  <a:prstClr val="black"/>
                </a:solidFill>
              </a:rPr>
              <a:t>Clasificación de las unidades fraseológicas o construcciones con </a:t>
            </a:r>
            <a:r>
              <a:rPr lang="es-ES" sz="3600" b="1" i="1" dirty="0">
                <a:solidFill>
                  <a:prstClr val="black"/>
                </a:solidFill>
              </a:rPr>
              <a:t>andar</a:t>
            </a:r>
            <a:r>
              <a:rPr lang="es-ES" sz="3600" b="1" dirty="0">
                <a:solidFill>
                  <a:prstClr val="black"/>
                </a:solidFill>
              </a:rPr>
              <a:t>, </a:t>
            </a:r>
            <a:r>
              <a:rPr lang="es-ES" sz="3600" b="1" i="1" dirty="0">
                <a:solidFill>
                  <a:prstClr val="black"/>
                </a:solidFill>
              </a:rPr>
              <a:t>ir</a:t>
            </a:r>
            <a:r>
              <a:rPr lang="es-ES" sz="3600" b="1" dirty="0">
                <a:solidFill>
                  <a:prstClr val="black"/>
                </a:solidFill>
              </a:rPr>
              <a:t>, </a:t>
            </a:r>
            <a:r>
              <a:rPr lang="es-ES" sz="3600" b="1" i="1" dirty="0">
                <a:solidFill>
                  <a:prstClr val="black"/>
                </a:solidFill>
              </a:rPr>
              <a:t>venir</a:t>
            </a:r>
            <a:r>
              <a:rPr lang="es-ES" sz="3600" b="1" dirty="0">
                <a:solidFill>
                  <a:prstClr val="black"/>
                </a:solidFill>
              </a:rPr>
              <a:t> </a:t>
            </a:r>
            <a:r>
              <a:rPr lang="es-ES" sz="3600" b="1" dirty="0" smtClean="0">
                <a:solidFill>
                  <a:prstClr val="black"/>
                </a:solidFill>
              </a:rPr>
              <a:t> y </a:t>
            </a:r>
            <a:r>
              <a:rPr lang="es-ES" sz="3600" b="1" i="1" dirty="0">
                <a:solidFill>
                  <a:prstClr val="black"/>
                </a:solidFill>
              </a:rPr>
              <a:t>volver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es-ES" dirty="0" smtClean="0">
              <a:latin typeface="Times New Roman"/>
            </a:endParaRPr>
          </a:p>
          <a:p>
            <a:pPr algn="just"/>
            <a:r>
              <a:rPr lang="x-none" smtClean="0">
                <a:latin typeface="Times New Roman"/>
              </a:rPr>
              <a:t>Al retirarme vi pasar un automóvil que, al principio, no me llamó la atención, pero luego, reflexionando, me pareció el mismo automóvil que nos había estado siguiendo durante toda la noche. </a:t>
            </a:r>
            <a:r>
              <a:rPr lang="x-none" i="1" smtClean="0">
                <a:latin typeface="Times New Roman"/>
              </a:rPr>
              <a:t>Volví a la carrera</a:t>
            </a:r>
            <a:r>
              <a:rPr lang="x-none" smtClean="0">
                <a:latin typeface="Times New Roman"/>
              </a:rPr>
              <a:t>, señor, y ya estaba muerto, tendido en mitad de la calle </a:t>
            </a:r>
            <a:r>
              <a:rPr lang="es-ES" dirty="0" smtClean="0">
                <a:latin typeface="Times New Roman"/>
              </a:rPr>
              <a:t>(1975, Mendoza, Eduardo: </a:t>
            </a:r>
            <a:r>
              <a:rPr lang="es-ES" i="1" dirty="0" smtClean="0">
                <a:latin typeface="Times New Roman"/>
              </a:rPr>
              <a:t>La verdad sobre el caso </a:t>
            </a:r>
            <a:r>
              <a:rPr lang="es-ES" i="1" dirty="0" err="1" smtClean="0">
                <a:latin typeface="Times New Roman"/>
              </a:rPr>
              <a:t>Savolta</a:t>
            </a:r>
            <a:r>
              <a:rPr lang="es-ES" dirty="0" smtClean="0">
                <a:latin typeface="Times New Roman"/>
              </a:rPr>
              <a:t>).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b="1" dirty="0">
                <a:solidFill>
                  <a:prstClr val="black"/>
                </a:solidFill>
              </a:rPr>
              <a:t>Clasificación de las unidades fraseológicas o construcciones con </a:t>
            </a:r>
            <a:r>
              <a:rPr lang="es-ES" sz="2800" b="1" i="1" dirty="0">
                <a:solidFill>
                  <a:prstClr val="black"/>
                </a:solidFill>
              </a:rPr>
              <a:t>andar</a:t>
            </a:r>
            <a:r>
              <a:rPr lang="es-ES" sz="2800" b="1" dirty="0">
                <a:solidFill>
                  <a:prstClr val="black"/>
                </a:solidFill>
              </a:rPr>
              <a:t>, </a:t>
            </a:r>
            <a:r>
              <a:rPr lang="es-ES" sz="2800" b="1" i="1" dirty="0">
                <a:solidFill>
                  <a:prstClr val="black"/>
                </a:solidFill>
              </a:rPr>
              <a:t>ir</a:t>
            </a:r>
            <a:r>
              <a:rPr lang="es-ES" sz="2800" b="1" dirty="0">
                <a:solidFill>
                  <a:prstClr val="black"/>
                </a:solidFill>
              </a:rPr>
              <a:t>, </a:t>
            </a:r>
            <a:r>
              <a:rPr lang="es-ES" sz="2800" b="1" i="1" dirty="0">
                <a:solidFill>
                  <a:prstClr val="black"/>
                </a:solidFill>
              </a:rPr>
              <a:t>venir</a:t>
            </a:r>
            <a:r>
              <a:rPr lang="es-ES" sz="2800" b="1" dirty="0">
                <a:solidFill>
                  <a:prstClr val="black"/>
                </a:solidFill>
              </a:rPr>
              <a:t> </a:t>
            </a:r>
            <a:r>
              <a:rPr lang="es-ES" sz="2800" b="1" dirty="0" smtClean="0">
                <a:solidFill>
                  <a:prstClr val="black"/>
                </a:solidFill>
              </a:rPr>
              <a:t> y </a:t>
            </a:r>
            <a:r>
              <a:rPr lang="es-ES" sz="2800" b="1" i="1" dirty="0">
                <a:solidFill>
                  <a:prstClr val="black"/>
                </a:solidFill>
              </a:rPr>
              <a:t>volver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226695" algn="just">
              <a:lnSpc>
                <a:spcPct val="150000"/>
              </a:lnSpc>
              <a:spcAft>
                <a:spcPts val="0"/>
              </a:spcAft>
            </a:pPr>
            <a:r>
              <a:rPr lang="es-ES_tradnl" sz="2800" b="1" dirty="0" smtClean="0">
                <a:latin typeface="Times New Roman"/>
                <a:ea typeface="Times New Roman"/>
              </a:rPr>
              <a:t>Movimiento figurado</a:t>
            </a:r>
          </a:p>
          <a:p>
            <a:pPr lvl="0">
              <a:buClr>
                <a:srgbClr val="3891A7"/>
              </a:buClr>
            </a:pPr>
            <a:r>
              <a:rPr lang="es-ES_tradnl" sz="1200" dirty="0">
                <a:solidFill>
                  <a:prstClr val="black"/>
                </a:solidFill>
              </a:rPr>
              <a:t>ANDAR A LA QUE SALTA </a:t>
            </a:r>
            <a:endParaRPr lang="es-ES" sz="1200" dirty="0">
              <a:solidFill>
                <a:prstClr val="black"/>
              </a:solidFill>
            </a:endParaRPr>
          </a:p>
          <a:p>
            <a:pPr lvl="0">
              <a:buClr>
                <a:srgbClr val="3891A7"/>
              </a:buClr>
            </a:pPr>
            <a:r>
              <a:rPr lang="es-ES_tradnl" sz="1200" dirty="0">
                <a:solidFill>
                  <a:prstClr val="black"/>
                </a:solidFill>
              </a:rPr>
              <a:t>ANDAR CON PIES DE PLOMO </a:t>
            </a:r>
            <a:endParaRPr lang="es-ES" sz="1200" dirty="0">
              <a:solidFill>
                <a:prstClr val="black"/>
              </a:solidFill>
            </a:endParaRPr>
          </a:p>
          <a:p>
            <a:pPr lvl="0">
              <a:buClr>
                <a:srgbClr val="3891A7"/>
              </a:buClr>
            </a:pPr>
            <a:r>
              <a:rPr lang="es-ES_tradnl" sz="1200" dirty="0">
                <a:solidFill>
                  <a:prstClr val="black"/>
                </a:solidFill>
              </a:rPr>
              <a:t>ANDAR DE CRÁNEO </a:t>
            </a:r>
            <a:endParaRPr lang="es-ES" sz="1200" dirty="0">
              <a:solidFill>
                <a:prstClr val="black"/>
              </a:solidFill>
            </a:endParaRPr>
          </a:p>
          <a:p>
            <a:pPr lvl="0">
              <a:buClr>
                <a:srgbClr val="3891A7"/>
              </a:buClr>
            </a:pPr>
            <a:r>
              <a:rPr lang="es-ES_tradnl" sz="1200" dirty="0">
                <a:solidFill>
                  <a:prstClr val="black"/>
                </a:solidFill>
              </a:rPr>
              <a:t>ANDAR MANGA POR HOMBRO </a:t>
            </a:r>
            <a:endParaRPr lang="es-ES" sz="1200" dirty="0">
              <a:solidFill>
                <a:prstClr val="black"/>
              </a:solidFill>
            </a:endParaRPr>
          </a:p>
          <a:p>
            <a:pPr lvl="0">
              <a:buClr>
                <a:srgbClr val="3891A7"/>
              </a:buClr>
            </a:pPr>
            <a:endParaRPr lang="es-ES" sz="1200" dirty="0">
              <a:solidFill>
                <a:prstClr val="black"/>
              </a:solidFill>
            </a:endParaRPr>
          </a:p>
          <a:p>
            <a:pPr lvl="0">
              <a:buClr>
                <a:srgbClr val="3891A7"/>
              </a:buClr>
            </a:pPr>
            <a:r>
              <a:rPr lang="es-ES_tradnl" sz="1200" dirty="0">
                <a:solidFill>
                  <a:prstClr val="black"/>
                </a:solidFill>
              </a:rPr>
              <a:t>IR COMO ANILLO AL DEDO</a:t>
            </a:r>
            <a:endParaRPr lang="es-ES" sz="1200" dirty="0">
              <a:solidFill>
                <a:prstClr val="black"/>
              </a:solidFill>
            </a:endParaRPr>
          </a:p>
          <a:p>
            <a:pPr lvl="0">
              <a:buClr>
                <a:srgbClr val="3891A7"/>
              </a:buClr>
            </a:pPr>
            <a:r>
              <a:rPr lang="es-ES_tradnl" sz="1200" dirty="0">
                <a:solidFill>
                  <a:prstClr val="black"/>
                </a:solidFill>
              </a:rPr>
              <a:t>IR HECHO UN PINCEL </a:t>
            </a:r>
            <a:endParaRPr lang="es-ES" sz="1200" dirty="0">
              <a:solidFill>
                <a:prstClr val="black"/>
              </a:solidFill>
            </a:endParaRPr>
          </a:p>
          <a:p>
            <a:pPr lvl="0">
              <a:buClr>
                <a:srgbClr val="3891A7"/>
              </a:buClr>
            </a:pPr>
            <a:r>
              <a:rPr lang="es-ES_tradnl" sz="1200" dirty="0">
                <a:solidFill>
                  <a:prstClr val="black"/>
                </a:solidFill>
              </a:rPr>
              <a:t>IRSE DE LA LENGUA</a:t>
            </a:r>
            <a:endParaRPr lang="es-ES" sz="1200" dirty="0">
              <a:solidFill>
                <a:prstClr val="black"/>
              </a:solidFill>
            </a:endParaRPr>
          </a:p>
          <a:p>
            <a:pPr lvl="0">
              <a:buClr>
                <a:srgbClr val="3891A7"/>
              </a:buClr>
            </a:pPr>
            <a:r>
              <a:rPr lang="es-ES_tradnl" sz="1200" dirty="0">
                <a:solidFill>
                  <a:prstClr val="black"/>
                </a:solidFill>
              </a:rPr>
              <a:t>IRSE POR LOS CERROS DE ÚBEDA</a:t>
            </a:r>
            <a:endParaRPr lang="es-ES" sz="1200" dirty="0">
              <a:solidFill>
                <a:prstClr val="black"/>
              </a:solidFill>
            </a:endParaRPr>
          </a:p>
          <a:p>
            <a:pPr lvl="0">
              <a:buClr>
                <a:srgbClr val="3891A7"/>
              </a:buClr>
            </a:pPr>
            <a:endParaRPr lang="es-ES" sz="1200" dirty="0">
              <a:solidFill>
                <a:prstClr val="black"/>
              </a:solidFill>
            </a:endParaRPr>
          </a:p>
          <a:p>
            <a:pPr lvl="0">
              <a:buClr>
                <a:srgbClr val="3891A7"/>
              </a:buClr>
            </a:pPr>
            <a:r>
              <a:rPr lang="es-ES_tradnl" sz="1200" dirty="0">
                <a:solidFill>
                  <a:prstClr val="black"/>
                </a:solidFill>
              </a:rPr>
              <a:t>VENIR A CUENTO</a:t>
            </a:r>
            <a:endParaRPr lang="es-ES" sz="1200" dirty="0">
              <a:solidFill>
                <a:prstClr val="black"/>
              </a:solidFill>
            </a:endParaRPr>
          </a:p>
          <a:p>
            <a:pPr lvl="0">
              <a:buClr>
                <a:srgbClr val="3891A7"/>
              </a:buClr>
            </a:pPr>
            <a:r>
              <a:rPr lang="es-ES_tradnl" sz="1200" dirty="0">
                <a:solidFill>
                  <a:prstClr val="black"/>
                </a:solidFill>
              </a:rPr>
              <a:t>VENIR A MANO</a:t>
            </a:r>
            <a:endParaRPr lang="es-ES" sz="1200" dirty="0">
              <a:solidFill>
                <a:prstClr val="black"/>
              </a:solidFill>
            </a:endParaRPr>
          </a:p>
          <a:p>
            <a:pPr lvl="0">
              <a:buClr>
                <a:srgbClr val="3891A7"/>
              </a:buClr>
            </a:pPr>
            <a:r>
              <a:rPr lang="es-ES_tradnl" sz="1200" dirty="0">
                <a:solidFill>
                  <a:prstClr val="black"/>
                </a:solidFill>
              </a:rPr>
              <a:t>VENIRSE ABAJO </a:t>
            </a:r>
            <a:endParaRPr lang="es-ES" sz="1200" dirty="0">
              <a:solidFill>
                <a:prstClr val="black"/>
              </a:solidFill>
            </a:endParaRPr>
          </a:p>
          <a:p>
            <a:pPr lvl="0">
              <a:buClr>
                <a:srgbClr val="3891A7"/>
              </a:buClr>
            </a:pPr>
            <a:endParaRPr lang="es-ES" sz="1200" dirty="0">
              <a:solidFill>
                <a:prstClr val="black"/>
              </a:solidFill>
            </a:endParaRPr>
          </a:p>
          <a:p>
            <a:pPr lvl="0">
              <a:buClr>
                <a:srgbClr val="3891A7"/>
              </a:buClr>
            </a:pPr>
            <a:r>
              <a:rPr lang="es-ES_tradnl" sz="1200" dirty="0">
                <a:solidFill>
                  <a:prstClr val="black"/>
                </a:solidFill>
              </a:rPr>
              <a:t>VOLVER A LA CARGA</a:t>
            </a:r>
            <a:endParaRPr lang="es-ES" sz="1200" dirty="0">
              <a:solidFill>
                <a:prstClr val="black"/>
              </a:solidFill>
            </a:endParaRPr>
          </a:p>
          <a:p>
            <a:pPr lvl="0">
              <a:buClr>
                <a:srgbClr val="3891A7"/>
              </a:buClr>
            </a:pPr>
            <a:r>
              <a:rPr lang="es-ES_tradnl" sz="1200" dirty="0">
                <a:solidFill>
                  <a:prstClr val="black"/>
                </a:solidFill>
              </a:rPr>
              <a:t>VOLVER A LAS ANDADAS</a:t>
            </a:r>
            <a:endParaRPr lang="es-ES" sz="1200" dirty="0">
              <a:solidFill>
                <a:prstClr val="black"/>
              </a:solidFill>
            </a:endParaRPr>
          </a:p>
          <a:p>
            <a:pPr lvl="0">
              <a:buClr>
                <a:srgbClr val="3891A7"/>
              </a:buClr>
            </a:pPr>
            <a:r>
              <a:rPr lang="es-ES_tradnl" sz="1200" dirty="0">
                <a:solidFill>
                  <a:prstClr val="black"/>
                </a:solidFill>
              </a:rPr>
              <a:t>VOLVER LA ESPALDA</a:t>
            </a:r>
            <a:endParaRPr lang="es-ES" sz="1200" dirty="0">
              <a:solidFill>
                <a:prstClr val="black"/>
              </a:solidFill>
            </a:endParaRPr>
          </a:p>
          <a:p>
            <a:pPr indent="226695" algn="just">
              <a:lnSpc>
                <a:spcPct val="150000"/>
              </a:lnSpc>
              <a:spcAft>
                <a:spcPts val="0"/>
              </a:spcAft>
              <a:buNone/>
            </a:pPr>
            <a:endParaRPr lang="es-ES" sz="4300" dirty="0" smtClean="0">
              <a:latin typeface="Times New Roman"/>
              <a:ea typeface="Times New Roman"/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o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243</TotalTime>
  <Words>1049</Words>
  <Application>Microsoft Office PowerPoint</Application>
  <PresentationFormat>Presentación en pantalla (4:3)</PresentationFormat>
  <Paragraphs>162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Títulos de diapositiva</vt:lpstr>
      </vt:variant>
      <vt:variant>
        <vt:i4>25</vt:i4>
      </vt:variant>
    </vt:vector>
  </HeadingPairs>
  <TitlesOfParts>
    <vt:vector size="30" baseType="lpstr">
      <vt:lpstr>Concurrencia</vt:lpstr>
      <vt:lpstr>1_Concurrencia</vt:lpstr>
      <vt:lpstr>Urbano</vt:lpstr>
      <vt:lpstr>Solsticio</vt:lpstr>
      <vt:lpstr>Opulento</vt:lpstr>
      <vt:lpstr>Diccionario electrónico multilingüe de verbos de movimiento (andar, ir, venir y volver). Tratamiento lexicográfico de las unidades fraseológicas </vt:lpstr>
      <vt:lpstr> Algunas características del diccionario </vt:lpstr>
      <vt:lpstr>Algunas características del diccionario</vt:lpstr>
      <vt:lpstr> Algunas decisiones metodológicas adoptadas </vt:lpstr>
      <vt:lpstr>Algunas decisiones metodológicas adoptadas</vt:lpstr>
      <vt:lpstr>Clasificación de las unidades fraseológicas o construcciones con andar, ir, venir  y volver</vt:lpstr>
      <vt:lpstr>Clasificación de las unidades fraseológicas o construcciones con andar, ir, venir  y volver</vt:lpstr>
      <vt:lpstr>Clasificación de las unidades fraseológicas o construcciones con andar, ir, venir  y volver</vt:lpstr>
      <vt:lpstr>Clasificación de las unidades fraseológicas o construcciones con andar, ir, venir  y volver</vt:lpstr>
      <vt:lpstr>Clasificación de las unidades fraseológicas o construcciones con andar, ir, venir  y volver</vt:lpstr>
      <vt:lpstr>Clasificación de las unidades fraseológicas o construcciones con andar, ir, venir  y volver</vt:lpstr>
      <vt:lpstr>Clasificación de las unidades fraseológicas o construcciones con andar, ir, venir y volver</vt:lpstr>
      <vt:lpstr>Clasificación de las unidades fraseológicas o construcciones con andar, ir, venir y volver</vt:lpstr>
      <vt:lpstr>Clasificación de las unidades fraseológicas o construcciones con andar, ir, venir y volver</vt:lpstr>
      <vt:lpstr>Clasificación de las unidades fraseológicas o construcciones con andar, ir, venir  y volver</vt:lpstr>
      <vt:lpstr>Clasificación de las unidades fraseológicas o construcciones con andar, ir, venir  y volver</vt:lpstr>
      <vt:lpstr>Modelo de definición </vt:lpstr>
      <vt:lpstr> Modelo de definición  </vt:lpstr>
      <vt:lpstr> Modelo de definición  </vt:lpstr>
      <vt:lpstr>Modelo de definición</vt:lpstr>
      <vt:lpstr>Modelo de definición</vt:lpstr>
      <vt:lpstr>Modelo de definición</vt:lpstr>
      <vt:lpstr>Modelo de definición</vt:lpstr>
      <vt:lpstr>Modelo de definición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Diccionario electrónico multilingüe de verbos de movimiento (andar, ir, venir y volver). Tratamiento lexicográfico de las unidades fraseológicas </dc:title>
  <dc:creator>Serradilla</dc:creator>
  <cp:lastModifiedBy>Jacinto</cp:lastModifiedBy>
  <cp:revision>45</cp:revision>
  <dcterms:created xsi:type="dcterms:W3CDTF">2012-09-27T14:39:30Z</dcterms:created>
  <dcterms:modified xsi:type="dcterms:W3CDTF">2012-11-26T20:12:20Z</dcterms:modified>
</cp:coreProperties>
</file>