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3" r:id="rId6"/>
    <p:sldId id="337" r:id="rId7"/>
    <p:sldId id="338" r:id="rId8"/>
    <p:sldId id="265" r:id="rId9"/>
    <p:sldId id="262" r:id="rId10"/>
    <p:sldId id="284" r:id="rId11"/>
    <p:sldId id="339" r:id="rId12"/>
    <p:sldId id="340" r:id="rId13"/>
    <p:sldId id="306" r:id="rId14"/>
    <p:sldId id="308" r:id="rId15"/>
    <p:sldId id="309" r:id="rId16"/>
    <p:sldId id="310" r:id="rId17"/>
    <p:sldId id="311" r:id="rId18"/>
    <p:sldId id="334" r:id="rId19"/>
    <p:sldId id="335" r:id="rId20"/>
    <p:sldId id="336" r:id="rId21"/>
    <p:sldId id="267" r:id="rId22"/>
    <p:sldId id="294" r:id="rId23"/>
    <p:sldId id="295" r:id="rId24"/>
    <p:sldId id="298" r:id="rId25"/>
    <p:sldId id="296" r:id="rId26"/>
    <p:sldId id="305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00"/>
    <a:srgbClr val="666699"/>
    <a:srgbClr val="003054"/>
    <a:srgbClr val="996633"/>
    <a:srgbClr val="6666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60"/>
  </p:normalViewPr>
  <p:slideViewPr>
    <p:cSldViewPr>
      <p:cViewPr>
        <p:scale>
          <a:sx n="75" d="100"/>
          <a:sy n="75" d="100"/>
        </p:scale>
        <p:origin x="-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196 h 1000"/>
                <a:gd name="T2" fmla="*/ 0 w 1000"/>
                <a:gd name="T3" fmla="*/ 196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72 h 1000"/>
                <a:gd name="T6" fmla="*/ 0 w 1000"/>
                <a:gd name="T7" fmla="*/ 72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cambiar el estilo de título	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928FC-A4EF-4971-8D0B-125196708B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B3E4-7DBB-4EA0-8BCA-A86F171D58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89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1D9E6-F7AC-43AC-A0FD-ACC7722EFB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10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8FABA-27E5-4898-BD86-D3ACBB5575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6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F8ECD-01A4-4BBD-98F8-2D47138118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80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A0E57-A217-46A1-BDB8-2598579366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58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BCFBE-39DF-4EC1-821B-295FAEF6C5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70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D0BEF-2066-4155-AA5E-FF1EE18CAA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7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5DB7C-0BD8-4DB7-9B5E-44B52DF06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63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2543-4E76-4715-9640-617DD85ED6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75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977C-3203-4BE8-8D4C-ECFAF0FA89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4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C09292F-FB64-4C19-B847-B5087FAF3C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7 w 1000"/>
              <a:gd name="T1" fmla="*/ 2147483647 h 1000"/>
              <a:gd name="T2" fmla="*/ 0 w 1000"/>
              <a:gd name="T3" fmla="*/ 2147483647 h 1000"/>
              <a:gd name="T4" fmla="*/ 0 w 1000"/>
              <a:gd name="T5" fmla="*/ 0 h 1000"/>
              <a:gd name="T6" fmla="*/ 2147483647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:\Users\ELENA\Documents\documenos varios\documentos varios\auditoria\logos\logoupstai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12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-171450"/>
            <a:ext cx="8713787" cy="1960563"/>
          </a:xfrm>
        </p:spPr>
        <p:txBody>
          <a:bodyPr/>
          <a:lstStyle/>
          <a:p>
            <a:pPr algn="r" eaLnBrk="1" hangingPunct="1">
              <a:defRPr/>
            </a:pPr>
            <a:r>
              <a:rPr lang="es-ES" sz="1600" b="1" i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Jornadas Internacionales “Los verbos de movimiento: </a:t>
            </a:r>
            <a:br>
              <a:rPr lang="es-ES" sz="1600" b="1" i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1600" b="1" i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estudio teórico y aplicación lexicográfica”</a:t>
            </a:r>
            <a:br>
              <a:rPr lang="es-ES" sz="1600" b="1" i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1600" b="1" i="1" dirty="0" smtClean="0">
                <a:solidFill>
                  <a:schemeClr val="tx2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Madrid, 5 de octubre de 2012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1773238"/>
            <a:ext cx="7850187" cy="46037"/>
          </a:xfrm>
          <a:ln w="19050"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 eaLnBrk="1" hangingPunct="1">
              <a:defRPr/>
            </a:pPr>
            <a:endParaRPr lang="es-ES" b="1" dirty="0" smtClean="0"/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Diccionario electrónico multilingüe de verbos amplios de movimiento (</a:t>
            </a:r>
            <a:r>
              <a:rPr lang="es-ES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andar</a:t>
            </a: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, </a:t>
            </a:r>
            <a:r>
              <a:rPr lang="es-ES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ir</a:t>
            </a: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, </a:t>
            </a:r>
            <a:r>
              <a:rPr lang="es-ES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venir</a:t>
            </a: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 y </a:t>
            </a:r>
            <a:r>
              <a:rPr lang="es-ES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volver</a:t>
            </a: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)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j-ea"/>
                <a:cs typeface="+mj-cs"/>
              </a:rPr>
              <a:t>Ref.: FFI2009-12191</a:t>
            </a:r>
          </a:p>
          <a:p>
            <a:pPr algn="ctr" eaLnBrk="1" hangingPunct="1">
              <a:defRPr/>
            </a:pPr>
            <a:endParaRPr lang="es-ES" b="1" dirty="0"/>
          </a:p>
          <a:p>
            <a:pPr algn="ctr" eaLnBrk="1" hangingPunct="1">
              <a:spcBef>
                <a:spcPts val="0"/>
              </a:spcBef>
              <a:defRPr/>
            </a:pPr>
            <a:r>
              <a:rPr lang="es-ES" sz="2000" b="1" dirty="0" smtClean="0">
                <a:solidFill>
                  <a:srgbClr val="333300"/>
                </a:solidFill>
              </a:rPr>
              <a:t>Elena de Miguel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" sz="2000" b="1" dirty="0" smtClean="0">
                <a:solidFill>
                  <a:srgbClr val="333300"/>
                </a:solidFill>
              </a:rPr>
              <a:t>UAM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s-ES" sz="2800" b="1" dirty="0" smtClean="0">
                <a:solidFill>
                  <a:srgbClr val="666699"/>
                </a:solidFill>
              </a:rPr>
              <a:t>elena.demiguel@uam.es</a:t>
            </a:r>
          </a:p>
          <a:p>
            <a:pPr algn="ctr" eaLnBrk="1" hangingPunct="1">
              <a:defRPr/>
            </a:pPr>
            <a:endParaRPr lang="es-ES" b="1" dirty="0" smtClean="0">
              <a:solidFill>
                <a:srgbClr val="003054"/>
              </a:solidFill>
            </a:endParaRPr>
          </a:p>
          <a:p>
            <a:pPr algn="ctr" eaLnBrk="1" hangingPunct="1">
              <a:defRPr/>
            </a:pPr>
            <a:endParaRPr lang="es-ES" b="1" dirty="0" smtClean="0"/>
          </a:p>
          <a:p>
            <a:pPr algn="ctr" eaLnBrk="1" hangingPunct="1">
              <a:defRPr/>
            </a:pPr>
            <a:endParaRPr lang="es-ES" b="1" dirty="0" smtClean="0"/>
          </a:p>
        </p:txBody>
      </p:sp>
      <p:pic>
        <p:nvPicPr>
          <p:cNvPr id="3077" name="Picture 6" descr="minister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27" y="333375"/>
            <a:ext cx="1107454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new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466725"/>
            <a:ext cx="5651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460375"/>
            <a:ext cx="9874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Resultados del trabajo en relación con el objetivo 1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s-ES" sz="2000" dirty="0" smtClean="0"/>
              <a:t>	</a:t>
            </a:r>
            <a:r>
              <a:rPr lang="es-ES" sz="2400" dirty="0" smtClean="0"/>
              <a:t>Publicaciones y presentaciones en </a:t>
            </a:r>
            <a:r>
              <a:rPr lang="es-ES" sz="2400" dirty="0" smtClean="0">
                <a:solidFill>
                  <a:schemeClr val="accent4"/>
                </a:solidFill>
              </a:rPr>
              <a:t>cursos, congresos, seminarios</a:t>
            </a:r>
            <a:r>
              <a:rPr lang="es-ES" sz="2400" dirty="0" smtClean="0"/>
              <a:t>. </a:t>
            </a:r>
            <a:endParaRPr lang="es-ES" sz="2400" dirty="0">
              <a:solidFill>
                <a:schemeClr val="accent4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984775" cy="9941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Una </a:t>
            </a: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apuesta por lo </a:t>
            </a:r>
            <a:r>
              <a:rPr lang="es-ES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mínimo:</a:t>
            </a: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 más fácil añadir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  <p:sp>
        <p:nvSpPr>
          <p:cNvPr id="3" name="2 Rectángulo"/>
          <p:cNvSpPr/>
          <p:nvPr/>
        </p:nvSpPr>
        <p:spPr>
          <a:xfrm>
            <a:off x="1187625" y="3429000"/>
            <a:ext cx="2232247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/>
          </a:p>
          <a:p>
            <a:pPr algn="ctr"/>
            <a:r>
              <a:rPr lang="es-ES" sz="1600" dirty="0" smtClean="0"/>
              <a:t> </a:t>
            </a:r>
            <a:r>
              <a:rPr lang="es-ES" dirty="0" err="1" smtClean="0"/>
              <a:t>rsles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707904" y="3284984"/>
            <a:ext cx="2520280" cy="68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331640" y="6237312"/>
            <a:ext cx="21602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Catedral barroca de Murcia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292080" y="6237312"/>
            <a:ext cx="2160240" cy="432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Templo zen</a:t>
            </a: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64514" name="Picture 2" descr="C:\Users\ELENA\Pictures\catedr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05075"/>
            <a:ext cx="2736303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15" name="Picture 3" descr="C:\Users\ELENA\Pictures\templo 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44" y="2652713"/>
            <a:ext cx="2484276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51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5" y="274638"/>
            <a:ext cx="6552728" cy="85010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2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Una apuesta por lo mínimo:</a:t>
            </a:r>
            <a:br>
              <a:rPr lang="es-ES" sz="32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32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 más fácil añadir</a:t>
            </a:r>
            <a:endParaRPr lang="es-ES" sz="3200" i="1" dirty="0"/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412776"/>
            <a:ext cx="223224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12776"/>
            <a:ext cx="223224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187625" y="3429000"/>
            <a:ext cx="2232247" cy="540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 smtClean="0"/>
          </a:p>
          <a:p>
            <a:pPr algn="ctr"/>
            <a:r>
              <a:rPr lang="es-ES" sz="1600" dirty="0" smtClean="0"/>
              <a:t> </a:t>
            </a:r>
            <a:r>
              <a:rPr lang="es-ES" sz="1600" dirty="0" smtClean="0">
                <a:solidFill>
                  <a:schemeClr val="tx1"/>
                </a:solidFill>
              </a:rPr>
              <a:t>Una habitación del Palacio de Versalles </a:t>
            </a:r>
            <a:r>
              <a:rPr lang="es-ES" dirty="0" smtClean="0"/>
              <a:t>Versalles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707904" y="3284984"/>
            <a:ext cx="2520280" cy="684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Una habitación con decoración ‘minimalista’</a:t>
            </a:r>
            <a:endParaRPr lang="es-ES" sz="16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9080"/>
            <a:ext cx="1728192" cy="182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49080"/>
            <a:ext cx="1872208" cy="1827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331640" y="6237312"/>
            <a:ext cx="216024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Traje de boda de Lady Diana Spencer</a:t>
            </a:r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23928" y="6237312"/>
            <a:ext cx="2160240" cy="432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</a:rPr>
              <a:t>Traje de novia diseñado por </a:t>
            </a:r>
            <a:r>
              <a:rPr lang="es-ES" sz="1600" dirty="0">
                <a:solidFill>
                  <a:schemeClr val="tx1"/>
                </a:solidFill>
              </a:rPr>
              <a:t>B</a:t>
            </a:r>
            <a:r>
              <a:rPr lang="es-ES" sz="1600" dirty="0" smtClean="0">
                <a:solidFill>
                  <a:schemeClr val="tx1"/>
                </a:solidFill>
              </a:rPr>
              <a:t>alenciaga</a:t>
            </a:r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4638"/>
            <a:ext cx="7344816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Definiciones ‘máximas’ y definiciones ‘mínimas’: ¿una </a:t>
            </a: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propuesta </a:t>
            </a:r>
            <a:r>
              <a:rPr lang="es-ES" sz="2800" b="1" dirty="0" err="1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naïf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?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323528" y="1628800"/>
            <a:ext cx="8280920" cy="48245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" sz="2400" b="1" dirty="0" smtClean="0"/>
              <a:t>hacer</a:t>
            </a:r>
            <a:r>
              <a:rPr lang="es-ES" sz="2400" dirty="0" smtClean="0"/>
              <a:t>. […]  </a:t>
            </a:r>
            <a:r>
              <a:rPr lang="es-ES" sz="2400" dirty="0" err="1" smtClean="0"/>
              <a:t>tr</a:t>
            </a:r>
            <a:r>
              <a:rPr lang="es-ES" sz="2400" dirty="0" smtClean="0"/>
              <a:t>. Producir algo, darle el primer ser. </a:t>
            </a:r>
            <a:r>
              <a:rPr lang="he-IL" sz="2400" dirty="0" smtClean="0"/>
              <a:t>׀׀</a:t>
            </a:r>
            <a:r>
              <a:rPr lang="es-ES" sz="2400" dirty="0" smtClean="0"/>
              <a:t> 2. Fabricar, formar algo dándole la forma, norma y trazo que debe tener.  </a:t>
            </a:r>
            <a:r>
              <a:rPr lang="he-IL" sz="2400" dirty="0" smtClean="0"/>
              <a:t>׀׀</a:t>
            </a:r>
            <a:r>
              <a:rPr lang="es-ES" sz="2400" dirty="0" smtClean="0"/>
              <a:t> 9. Disponer, componer, aderezar. </a:t>
            </a:r>
            <a:r>
              <a:rPr lang="es-ES" sz="2400" i="1" dirty="0" smtClean="0"/>
              <a:t>Hacer la comida, la cama, la  maleta</a:t>
            </a:r>
            <a:r>
              <a:rPr lang="es-ES" sz="2400" dirty="0" smtClean="0"/>
              <a:t>.</a:t>
            </a:r>
            <a:r>
              <a:rPr lang="he-IL" sz="2400" dirty="0" smtClean="0"/>
              <a:t>׀׀ </a:t>
            </a:r>
            <a:r>
              <a:rPr lang="es-ES" sz="2400" dirty="0" smtClean="0"/>
              <a:t>21. Usar o emplear lo que los nombres significan. </a:t>
            </a:r>
            <a:r>
              <a:rPr lang="es-ES" sz="2400" i="1" dirty="0" smtClean="0"/>
              <a:t>Hacer gestos, señas</a:t>
            </a:r>
            <a:r>
              <a:rPr lang="es-ES" sz="2400" dirty="0" smtClean="0"/>
              <a:t>                                              			                  					</a:t>
            </a:r>
            <a:r>
              <a:rPr lang="es-ES" sz="2000" dirty="0" smtClean="0"/>
              <a:t>[</a:t>
            </a:r>
            <a:r>
              <a:rPr lang="es-ES" sz="2000" i="1" dirty="0" smtClean="0"/>
              <a:t>DRAE</a:t>
            </a:r>
            <a:r>
              <a:rPr lang="es-ES" sz="2000" dirty="0" smtClean="0"/>
              <a:t>, 2001, </a:t>
            </a:r>
            <a:r>
              <a:rPr lang="es-ES" sz="2000" i="1" dirty="0" smtClean="0"/>
              <a:t>sub </a:t>
            </a:r>
            <a:r>
              <a:rPr lang="es-ES" sz="2000" i="1" dirty="0" err="1" smtClean="0"/>
              <a:t>voce</a:t>
            </a:r>
            <a:r>
              <a:rPr lang="es-ES" sz="2000" i="1" dirty="0" smtClean="0"/>
              <a:t> hacer</a:t>
            </a:r>
            <a:r>
              <a:rPr lang="es-ES" sz="2000" dirty="0" smtClean="0"/>
              <a:t>]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sz="2400" b="1" dirty="0" smtClean="0"/>
              <a:t>hacer: </a:t>
            </a:r>
            <a:r>
              <a:rPr lang="es-ES" sz="2400" dirty="0" smtClean="0"/>
              <a:t>‘causar que algo cambie de estado’</a:t>
            </a:r>
          </a:p>
          <a:p>
            <a:pPr marL="0" indent="0">
              <a:buNone/>
              <a:defRPr/>
            </a:pPr>
            <a:r>
              <a:rPr lang="es-ES" sz="2400" b="1" dirty="0"/>
              <a:t>	</a:t>
            </a:r>
            <a:r>
              <a:rPr lang="es-ES" sz="2400" dirty="0" smtClean="0"/>
              <a:t>1. si no existe &gt; pasa a existir (</a:t>
            </a:r>
            <a:r>
              <a:rPr lang="es-ES" sz="2400" i="1" dirty="0" smtClean="0"/>
              <a:t>hacer una tarta, un 	gesto, un análisis, una maleta, un filete…</a:t>
            </a:r>
            <a:r>
              <a:rPr lang="es-ES" sz="2400" dirty="0" smtClean="0"/>
              <a:t>)</a:t>
            </a:r>
          </a:p>
          <a:p>
            <a:pPr marL="0" indent="0">
              <a:buNone/>
              <a:defRPr/>
            </a:pPr>
            <a:r>
              <a:rPr lang="es-ES" sz="2400" dirty="0"/>
              <a:t>	</a:t>
            </a:r>
            <a:r>
              <a:rPr lang="es-ES" sz="2400" dirty="0" smtClean="0"/>
              <a:t>2. si existe &gt; modifica su estado original (</a:t>
            </a:r>
            <a:r>
              <a:rPr lang="es-ES" sz="2400" i="1" dirty="0" smtClean="0"/>
              <a:t>hacer un </a:t>
            </a:r>
          </a:p>
          <a:p>
            <a:pPr marL="0" indent="0">
              <a:buNone/>
              <a:defRPr/>
            </a:pPr>
            <a:r>
              <a:rPr lang="es-ES" sz="2400" i="1" dirty="0"/>
              <a:t> </a:t>
            </a:r>
            <a:r>
              <a:rPr lang="es-ES" sz="2400" i="1" dirty="0" smtClean="0"/>
              <a:t>         pescado, una maleta, un filete…</a:t>
            </a:r>
            <a:r>
              <a:rPr lang="es-ES" sz="2400" dirty="0" smtClean="0"/>
              <a:t>)</a:t>
            </a:r>
          </a:p>
          <a:p>
            <a:pPr>
              <a:buNone/>
              <a:defRPr/>
            </a:pPr>
            <a:endParaRPr lang="es-ES" sz="2400" dirty="0" smtClean="0"/>
          </a:p>
          <a:p>
            <a:pPr>
              <a:buNone/>
              <a:defRPr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60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¿Qué 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significan </a:t>
            </a:r>
            <a:r>
              <a:rPr lang="es-ES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abrir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, </a:t>
            </a:r>
            <a:r>
              <a:rPr lang="es-ES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lanzar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y </a:t>
            </a:r>
            <a:r>
              <a:rPr lang="es-ES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levantar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72816"/>
            <a:ext cx="8501063" cy="4752527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4400" dirty="0" smtClean="0"/>
              <a:t>(1) a. abrir {una puerta / una lata de conserva / los brazos / un pozo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4400" dirty="0"/>
              <a:t> </a:t>
            </a:r>
            <a:r>
              <a:rPr lang="es-ES" sz="4400" dirty="0" smtClean="0"/>
              <a:t>         / una sesión}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/>
              <a:t> </a:t>
            </a:r>
            <a:r>
              <a:rPr lang="es-ES" sz="4400" dirty="0" smtClean="0"/>
              <a:t>     b. lanzar {una jabalina / un libro/ una acusación / una promoción / un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/>
              <a:t> </a:t>
            </a:r>
            <a:r>
              <a:rPr lang="es-ES" sz="4400" dirty="0" smtClean="0"/>
              <a:t>         beso}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 smtClean="0"/>
              <a:t>      c. levantar {una maleta del suelo / al niño del suelo/ acta / sospechas /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/>
              <a:t> </a:t>
            </a:r>
            <a:r>
              <a:rPr lang="es-ES" sz="4400" dirty="0" smtClean="0"/>
              <a:t>         un embargo / un castigo / el novio a una amiga}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/>
              <a:t> </a:t>
            </a:r>
            <a:r>
              <a:rPr lang="es-ES" sz="4400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4400" dirty="0" smtClean="0"/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sz="4400" dirty="0" smtClean="0"/>
              <a:t>     </a:t>
            </a:r>
            <a:r>
              <a:rPr lang="es-ES" sz="4400" b="1" dirty="0" smtClean="0"/>
              <a:t>abrir, lanzar, levantar: </a:t>
            </a:r>
            <a:r>
              <a:rPr lang="es-ES" sz="4400" dirty="0"/>
              <a:t>‘causar que algo cambie de estado</a:t>
            </a:r>
            <a:r>
              <a:rPr lang="es-ES" sz="4400" dirty="0" smtClean="0"/>
              <a:t>’</a:t>
            </a:r>
          </a:p>
          <a:p>
            <a:pPr marL="0" indent="0">
              <a:buNone/>
              <a:defRPr/>
            </a:pPr>
            <a:endParaRPr lang="es-ES" sz="4400" dirty="0"/>
          </a:p>
          <a:p>
            <a:pPr marL="0" indent="0">
              <a:buNone/>
              <a:defRPr/>
            </a:pPr>
            <a:r>
              <a:rPr lang="es-ES" sz="4400" b="1" dirty="0"/>
              <a:t>	</a:t>
            </a:r>
            <a:r>
              <a:rPr lang="es-ES" sz="4400" dirty="0" smtClean="0"/>
              <a:t>1. </a:t>
            </a:r>
            <a:r>
              <a:rPr lang="es-ES" sz="4400" dirty="0"/>
              <a:t>si existe &gt; modifica su estado original </a:t>
            </a:r>
            <a:r>
              <a:rPr lang="es-ES" sz="4400" dirty="0" smtClean="0"/>
              <a:t>(</a:t>
            </a:r>
            <a:r>
              <a:rPr lang="es-ES" sz="4400" i="1" dirty="0" smtClean="0"/>
              <a:t>abrir una puerta; lanzar </a:t>
            </a:r>
          </a:p>
          <a:p>
            <a:pPr marL="0" indent="0">
              <a:buNone/>
              <a:defRPr/>
            </a:pPr>
            <a:r>
              <a:rPr lang="es-ES" sz="4400" i="1" dirty="0"/>
              <a:t> </a:t>
            </a:r>
            <a:r>
              <a:rPr lang="es-ES" sz="4400" i="1" dirty="0" smtClean="0"/>
              <a:t>                   una jabalina; levantar una maleta del suelo</a:t>
            </a:r>
            <a:r>
              <a:rPr lang="es-ES" sz="4400" dirty="0" smtClean="0"/>
              <a:t>)</a:t>
            </a:r>
          </a:p>
          <a:p>
            <a:pPr marL="0" indent="0">
              <a:buNone/>
              <a:defRPr/>
            </a:pPr>
            <a:r>
              <a:rPr lang="es-ES" sz="4400" dirty="0"/>
              <a:t>	</a:t>
            </a:r>
            <a:r>
              <a:rPr lang="es-ES" sz="4400" dirty="0" smtClean="0"/>
              <a:t>2. </a:t>
            </a:r>
            <a:r>
              <a:rPr lang="es-ES" sz="4400" dirty="0"/>
              <a:t>si no existe &gt; pasa a existir (</a:t>
            </a:r>
            <a:r>
              <a:rPr lang="es-ES" sz="4400" i="1" dirty="0"/>
              <a:t>abrir la </a:t>
            </a:r>
            <a:r>
              <a:rPr lang="es-ES" sz="4400" i="1" dirty="0" smtClean="0"/>
              <a:t>sesión; lanzar una acusación; </a:t>
            </a:r>
          </a:p>
          <a:p>
            <a:pPr marL="0" indent="0">
              <a:buNone/>
              <a:defRPr/>
            </a:pPr>
            <a:r>
              <a:rPr lang="es-ES" sz="4400" i="1" dirty="0"/>
              <a:t> </a:t>
            </a:r>
            <a:r>
              <a:rPr lang="es-ES" sz="4400" i="1" dirty="0" smtClean="0"/>
              <a:t>                   levantar acta</a:t>
            </a:r>
            <a:r>
              <a:rPr lang="es-ES" sz="4400" dirty="0" smtClean="0"/>
              <a:t>)</a:t>
            </a:r>
            <a:endParaRPr lang="es-ES" sz="4400" dirty="0"/>
          </a:p>
          <a:p>
            <a:pPr marL="0" indent="0"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424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1863" y="96839"/>
            <a:ext cx="7158037" cy="102790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¿Qué 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significan cortar y romper?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700808"/>
            <a:ext cx="8501063" cy="4968552"/>
          </a:xfrm>
        </p:spPr>
        <p:txBody>
          <a:bodyPr rtlCol="0">
            <a:normAutofit fontScale="32500" lnSpcReduction="20000"/>
          </a:bodyPr>
          <a:lstStyle/>
          <a:p>
            <a:pPr>
              <a:buNone/>
              <a:defRPr/>
            </a:pPr>
            <a:r>
              <a:rPr lang="es-ES" sz="5100" dirty="0" smtClean="0"/>
              <a:t>(2)a</a:t>
            </a:r>
            <a:r>
              <a:rPr lang="es-ES" sz="5100" dirty="0"/>
              <a:t>. Cortar el césped; cortar el pastel; cortar el gas</a:t>
            </a:r>
          </a:p>
          <a:p>
            <a:pPr>
              <a:buNone/>
              <a:defRPr/>
            </a:pPr>
            <a:r>
              <a:rPr lang="es-ES" sz="5100" dirty="0"/>
              <a:t>     b. Cortar una relación; cortar un dedo</a:t>
            </a:r>
          </a:p>
          <a:p>
            <a:pPr>
              <a:buNone/>
              <a:defRPr/>
            </a:pPr>
            <a:r>
              <a:rPr lang="es-ES" sz="5100" dirty="0"/>
              <a:t>     c. Luis se ha cortado el dedo con el cuchillo del </a:t>
            </a:r>
            <a:r>
              <a:rPr lang="es-ES" sz="5100" dirty="0" smtClean="0"/>
              <a:t>jamón </a:t>
            </a:r>
            <a:r>
              <a:rPr lang="es-ES" sz="5100" dirty="0"/>
              <a:t>y tiene una herida </a:t>
            </a:r>
            <a:r>
              <a:rPr lang="es-ES" sz="5100" dirty="0" smtClean="0"/>
              <a:t>     </a:t>
            </a:r>
          </a:p>
          <a:p>
            <a:pPr>
              <a:buNone/>
              <a:defRPr/>
            </a:pPr>
            <a:r>
              <a:rPr lang="es-ES" sz="5100" dirty="0"/>
              <a:t> </a:t>
            </a:r>
            <a:r>
              <a:rPr lang="es-ES" sz="5100" dirty="0" smtClean="0"/>
              <a:t>        bastante </a:t>
            </a:r>
            <a:r>
              <a:rPr lang="es-ES" sz="5100" dirty="0"/>
              <a:t>profunda / </a:t>
            </a:r>
            <a:r>
              <a:rPr lang="es-ES" sz="5100" dirty="0" smtClean="0"/>
              <a:t>Luis </a:t>
            </a:r>
            <a:r>
              <a:rPr lang="es-ES" sz="5100" dirty="0"/>
              <a:t>se ha cortado un dedo con la motosierra y lo </a:t>
            </a:r>
            <a:r>
              <a:rPr lang="es-ES" sz="5100" dirty="0" smtClean="0"/>
              <a:t>ha      </a:t>
            </a:r>
          </a:p>
          <a:p>
            <a:pPr>
              <a:buNone/>
              <a:defRPr/>
            </a:pPr>
            <a:r>
              <a:rPr lang="es-ES" sz="5100" dirty="0"/>
              <a:t> </a:t>
            </a:r>
            <a:r>
              <a:rPr lang="es-ES" sz="5100" dirty="0" smtClean="0"/>
              <a:t>        metido </a:t>
            </a:r>
            <a:r>
              <a:rPr lang="es-ES" sz="5100" dirty="0"/>
              <a:t>en hielo a la espera de la </a:t>
            </a:r>
            <a:r>
              <a:rPr lang="es-ES" sz="5100" dirty="0" smtClean="0"/>
              <a:t>ambulancia</a:t>
            </a:r>
          </a:p>
          <a:p>
            <a:pPr>
              <a:buNone/>
              <a:defRPr/>
            </a:pPr>
            <a:r>
              <a:rPr lang="es-ES" sz="5100" dirty="0" smtClean="0"/>
              <a:t>      d. </a:t>
            </a:r>
            <a:r>
              <a:rPr lang="es-ES" sz="5100" dirty="0"/>
              <a:t>romper {un jarrón / una relación}</a:t>
            </a:r>
          </a:p>
          <a:p>
            <a:pPr>
              <a:buNone/>
              <a:defRPr/>
            </a:pPr>
            <a:endParaRPr lang="es-ES" sz="5100" dirty="0"/>
          </a:p>
          <a:p>
            <a:pPr>
              <a:buNone/>
              <a:defRPr/>
            </a:pPr>
            <a:r>
              <a:rPr lang="es-ES" sz="5100" dirty="0"/>
              <a:t>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s-ES" sz="5100" b="1" dirty="0"/>
              <a:t>c</a:t>
            </a:r>
            <a:r>
              <a:rPr lang="es-ES" sz="5100" b="1" dirty="0" smtClean="0"/>
              <a:t>ortar, romper: </a:t>
            </a:r>
            <a:r>
              <a:rPr lang="es-ES" sz="5100" dirty="0"/>
              <a:t>‘causar que algo cambie de estado</a:t>
            </a:r>
            <a:r>
              <a:rPr lang="es-ES" sz="5100" dirty="0" smtClean="0"/>
              <a:t>’</a:t>
            </a:r>
          </a:p>
          <a:p>
            <a:pPr marL="0" indent="0">
              <a:buNone/>
              <a:defRPr/>
            </a:pPr>
            <a:endParaRPr lang="es-ES" sz="5100" dirty="0"/>
          </a:p>
          <a:p>
            <a:pPr marL="0" indent="0">
              <a:buNone/>
              <a:defRPr/>
            </a:pPr>
            <a:r>
              <a:rPr lang="es-ES" sz="5100" b="1" dirty="0"/>
              <a:t>	</a:t>
            </a:r>
            <a:r>
              <a:rPr lang="es-ES" sz="5100" dirty="0"/>
              <a:t>1. si existe &gt; modifica su estado original </a:t>
            </a:r>
            <a:r>
              <a:rPr lang="es-ES" sz="5100" dirty="0" smtClean="0"/>
              <a:t>(</a:t>
            </a:r>
            <a:r>
              <a:rPr lang="es-ES" sz="5100" i="1" dirty="0" smtClean="0"/>
              <a:t>cortar el pastel, romper el </a:t>
            </a:r>
          </a:p>
          <a:p>
            <a:pPr marL="0" indent="0">
              <a:buNone/>
              <a:defRPr/>
            </a:pPr>
            <a:r>
              <a:rPr lang="es-ES" sz="5100" i="1" dirty="0"/>
              <a:t> </a:t>
            </a:r>
            <a:r>
              <a:rPr lang="es-ES" sz="5100" i="1" dirty="0" smtClean="0"/>
              <a:t>                    jarrón</a:t>
            </a:r>
            <a:r>
              <a:rPr lang="es-ES" sz="5100" dirty="0" smtClean="0"/>
              <a:t>)</a:t>
            </a:r>
            <a:endParaRPr lang="es-ES" sz="5100" dirty="0"/>
          </a:p>
          <a:p>
            <a:pPr marL="0" indent="0">
              <a:buNone/>
              <a:defRPr/>
            </a:pPr>
            <a:r>
              <a:rPr lang="es-ES" sz="5100" dirty="0"/>
              <a:t>	2. si </a:t>
            </a:r>
            <a:r>
              <a:rPr lang="es-ES" sz="5100" dirty="0" smtClean="0"/>
              <a:t>existe pero su estado no admite la modificación ‘prevista’ &gt; deja de </a:t>
            </a:r>
          </a:p>
          <a:p>
            <a:pPr marL="0" indent="0">
              <a:buNone/>
              <a:defRPr/>
            </a:pPr>
            <a:r>
              <a:rPr lang="es-ES" sz="5100" dirty="0"/>
              <a:t> </a:t>
            </a:r>
            <a:r>
              <a:rPr lang="es-ES" sz="5100" dirty="0" smtClean="0"/>
              <a:t>                   existir (se interrumpe temporal o definitivamente) (</a:t>
            </a:r>
            <a:r>
              <a:rPr lang="es-ES" sz="5100" i="1" dirty="0" smtClean="0"/>
              <a:t>cortar el gas; </a:t>
            </a:r>
          </a:p>
          <a:p>
            <a:pPr marL="0" indent="0">
              <a:buNone/>
              <a:defRPr/>
            </a:pPr>
            <a:r>
              <a:rPr lang="es-ES" sz="5100" i="1" dirty="0"/>
              <a:t> </a:t>
            </a:r>
            <a:r>
              <a:rPr lang="es-ES" sz="5100" i="1" dirty="0" smtClean="0"/>
              <a:t>                   romper una relación</a:t>
            </a:r>
            <a:r>
              <a:rPr lang="es-ES" sz="5100" dirty="0" smtClean="0"/>
              <a:t>)</a:t>
            </a:r>
            <a:endParaRPr lang="es-ES" sz="5100" dirty="0"/>
          </a:p>
          <a:p>
            <a:pPr marL="0" indent="0">
              <a:buNone/>
              <a:defRPr/>
            </a:pPr>
            <a:endParaRPr lang="es-E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96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Algunos datos que nos animan a </a:t>
            </a: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buscar el contenido mínimo de 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las palabras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556792"/>
            <a:ext cx="8501063" cy="5112568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s-ES" sz="2800" dirty="0" smtClean="0"/>
              <a:t>  El </a:t>
            </a:r>
            <a:r>
              <a:rPr lang="es-ES" sz="2800" dirty="0"/>
              <a:t>verbo tiene un contenido </a:t>
            </a:r>
            <a:r>
              <a:rPr lang="es-ES" sz="2800" dirty="0" smtClean="0"/>
              <a:t>mínimo: no consiente cualquier combinación.</a:t>
            </a:r>
          </a:p>
          <a:p>
            <a:pPr marL="0" indent="0">
              <a:buNone/>
              <a:defRPr/>
            </a:pPr>
            <a:endParaRPr lang="es-ES" sz="28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s-ES" sz="2800" dirty="0" smtClean="0"/>
              <a:t>  Cuando se combina, despliega sus posibilidades máximas, dependiendo de lo que le aporta o le exige el sujeto y los complementos.</a:t>
            </a:r>
          </a:p>
          <a:p>
            <a:pPr>
              <a:buFont typeface="Wingdings" pitchFamily="2" charset="2"/>
              <a:buChar char="Ø"/>
              <a:defRPr/>
            </a:pPr>
            <a:endParaRPr lang="es-ES" sz="2800" dirty="0"/>
          </a:p>
          <a:p>
            <a:pPr>
              <a:buFont typeface="Wingdings" pitchFamily="2" charset="2"/>
              <a:buChar char="Ø"/>
              <a:defRPr/>
            </a:pPr>
            <a:r>
              <a:rPr lang="es-ES" sz="2800" dirty="0" smtClean="0"/>
              <a:t>  Cuando un verbo consiente una combinación no ‘tiene en cuenta’ si el complemento es abstracto o concreto.</a:t>
            </a:r>
          </a:p>
          <a:p>
            <a:pPr marL="0" indent="0">
              <a:buNone/>
              <a:defRPr/>
            </a:pPr>
            <a:r>
              <a:rPr lang="es-ES" sz="2800" dirty="0" smtClean="0"/>
              <a:t> </a:t>
            </a:r>
          </a:p>
          <a:p>
            <a:pPr marL="0" indent="0"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(3)a. hacer {una caricia, un análisis, una carretera}  / </a:t>
            </a:r>
          </a:p>
          <a:p>
            <a:pPr marL="0" indent="0"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    * hacer un beso, un paseo</a:t>
            </a:r>
          </a:p>
          <a:p>
            <a:pPr marL="0" indent="0"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b. cortar {el césped, cortar el gas, una relación} / </a:t>
            </a:r>
          </a:p>
          <a:p>
            <a:pPr marL="0" indent="0"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    *cortar {el sol, la laguna, la arena}</a:t>
            </a:r>
          </a:p>
          <a:p>
            <a:pPr marL="0" indent="0">
              <a:buNone/>
              <a:defRPr/>
            </a:pPr>
            <a:r>
              <a:rPr lang="es-ES" sz="2800" dirty="0" smtClean="0"/>
              <a:t>             c.  levantar {la maleta / *la laguna / el ánimo}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6446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9941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Conclusiones provisionales y vías por las que encaminar la investigación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625" y="1600200"/>
            <a:ext cx="8501063" cy="5141168"/>
          </a:xfrm>
        </p:spPr>
        <p:txBody>
          <a:bodyPr rtlCol="0">
            <a:normAutofit fontScale="70000" lnSpcReduction="2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" sz="2800" dirty="0" smtClean="0"/>
              <a:t> Si existen </a:t>
            </a:r>
            <a:r>
              <a:rPr lang="es-ES" sz="2800" dirty="0"/>
              <a:t>definiciones mínimas y </a:t>
            </a:r>
            <a:r>
              <a:rPr lang="es-ES" sz="2800" dirty="0" smtClean="0"/>
              <a:t>el </a:t>
            </a:r>
            <a:r>
              <a:rPr lang="es-ES" sz="2800" dirty="0"/>
              <a:t>contexto las </a:t>
            </a:r>
            <a:r>
              <a:rPr lang="es-ES" sz="2800" dirty="0" smtClean="0"/>
              <a:t>especifica   &gt;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s-ES" sz="28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habrá </a:t>
            </a:r>
            <a:r>
              <a:rPr lang="es-ES" sz="2800" dirty="0"/>
              <a:t>que </a:t>
            </a:r>
            <a:r>
              <a:rPr lang="es-ES" sz="2800" dirty="0" smtClean="0"/>
              <a:t>hacer una </a:t>
            </a:r>
            <a:r>
              <a:rPr lang="es-ES" sz="2800" b="1" dirty="0" smtClean="0"/>
              <a:t>propuesta de descomposición </a:t>
            </a:r>
            <a:r>
              <a:rPr lang="es-ES" sz="2800" b="1" dirty="0"/>
              <a:t>en </a:t>
            </a:r>
            <a:endParaRPr lang="es-ES" sz="2800" b="1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b="1" dirty="0"/>
              <a:t> </a:t>
            </a:r>
            <a:r>
              <a:rPr lang="es-ES" sz="2800" b="1" dirty="0" smtClean="0"/>
              <a:t>        rasgos </a:t>
            </a:r>
            <a:r>
              <a:rPr lang="es-ES" sz="2800" b="1" dirty="0" err="1"/>
              <a:t>subléxicos</a:t>
            </a:r>
            <a:r>
              <a:rPr lang="es-ES" sz="2800" b="1" dirty="0"/>
              <a:t> </a:t>
            </a:r>
            <a:r>
              <a:rPr lang="es-ES" sz="2800" dirty="0" smtClean="0"/>
              <a:t>que intervengan en </a:t>
            </a:r>
            <a:r>
              <a:rPr lang="es-ES" sz="2800" dirty="0"/>
              <a:t>los procesos de </a:t>
            </a:r>
            <a:endParaRPr lang="es-ES" sz="28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composición léxica.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s-ES" sz="2800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" sz="2800" dirty="0"/>
              <a:t> </a:t>
            </a:r>
            <a:r>
              <a:rPr lang="es-ES" sz="2800" dirty="0" smtClean="0"/>
              <a:t> Si </a:t>
            </a:r>
            <a:r>
              <a:rPr lang="es-ES" sz="2800" dirty="0"/>
              <a:t>existen </a:t>
            </a:r>
            <a:r>
              <a:rPr lang="es-ES" sz="2800" b="1" dirty="0"/>
              <a:t>procesos de concordancia de rasgos </a:t>
            </a:r>
            <a:r>
              <a:rPr lang="es-ES" sz="2800" b="1" dirty="0" err="1"/>
              <a:t>subléxicos</a:t>
            </a:r>
            <a:r>
              <a:rPr lang="es-ES" sz="2800" b="1" dirty="0"/>
              <a:t> </a:t>
            </a:r>
            <a:r>
              <a:rPr lang="es-ES" sz="2800" dirty="0"/>
              <a:t>que legitiman combinaciones y excluyen otras y mecanismos de rescate de combinaciones en principio </a:t>
            </a:r>
            <a:r>
              <a:rPr lang="es-ES" sz="2800" dirty="0" smtClean="0"/>
              <a:t>imposibles &gt;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   habrá </a:t>
            </a:r>
            <a:r>
              <a:rPr lang="es-ES" sz="2800" dirty="0"/>
              <a:t>que </a:t>
            </a:r>
            <a:r>
              <a:rPr lang="es-ES" sz="2800" dirty="0" smtClean="0"/>
              <a:t>establecer </a:t>
            </a:r>
            <a:r>
              <a:rPr lang="es-ES" sz="2800" b="1" dirty="0" smtClean="0"/>
              <a:t>cuáles son </a:t>
            </a:r>
            <a:r>
              <a:rPr lang="es-ES" sz="2800" b="1" dirty="0"/>
              <a:t>y cómo </a:t>
            </a:r>
            <a:r>
              <a:rPr lang="es-ES" sz="2800" b="1" dirty="0" smtClean="0"/>
              <a:t>operan. </a:t>
            </a:r>
            <a:endParaRPr lang="es-ES" sz="2800" b="1" dirty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s-ES" sz="2800" b="1" dirty="0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s-ES" sz="2800" dirty="0" smtClean="0"/>
              <a:t>Si los mecanismos </a:t>
            </a:r>
            <a:r>
              <a:rPr lang="es-ES" sz="2800" dirty="0"/>
              <a:t>de generación del significado </a:t>
            </a:r>
            <a:r>
              <a:rPr lang="es-ES" sz="2800" dirty="0" smtClean="0"/>
              <a:t>dan </a:t>
            </a:r>
            <a:r>
              <a:rPr lang="es-ES" sz="2800" dirty="0"/>
              <a:t>cuenta tanto de lo que llamamos significados literales como de los que llamamos </a:t>
            </a:r>
            <a:r>
              <a:rPr lang="es-ES" sz="2800" dirty="0" smtClean="0"/>
              <a:t>metafóricos &gt;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  </a:t>
            </a:r>
            <a:r>
              <a:rPr lang="es-ES" sz="2800" b="1" dirty="0" smtClean="0"/>
              <a:t>podemos </a:t>
            </a:r>
            <a:r>
              <a:rPr lang="es-ES" sz="2800" b="1" dirty="0"/>
              <a:t>centrarnos en </a:t>
            </a:r>
            <a:r>
              <a:rPr lang="es-ES" sz="2800" b="1" dirty="0" smtClean="0"/>
              <a:t>el estudio del significado de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b="1" dirty="0"/>
              <a:t> </a:t>
            </a:r>
            <a:r>
              <a:rPr lang="es-ES" sz="2800" b="1" dirty="0" smtClean="0"/>
              <a:t>              la </a:t>
            </a:r>
            <a:r>
              <a:rPr lang="es-ES" sz="2800" b="1" dirty="0"/>
              <a:t>palabra </a:t>
            </a:r>
            <a:r>
              <a:rPr lang="es-ES" sz="2800" dirty="0"/>
              <a:t>y mantenernos relativamente al margen del </a:t>
            </a:r>
            <a:endParaRPr lang="es-ES" sz="28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          mundo. </a:t>
            </a:r>
            <a:endParaRPr lang="es-ES" dirty="0" smtClean="0"/>
          </a:p>
          <a:p>
            <a:pPr eaLnBrk="1" fontAlgn="auto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s-ES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21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60397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El verbo de movimiento </a:t>
            </a:r>
            <a:r>
              <a:rPr lang="es-ES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salir</a:t>
            </a: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: lo que significa (por lo menos) y lo que puede significar (en ciertos contextos) </a:t>
            </a:r>
            <a:endParaRPr lang="es-ES" sz="2800" b="1" dirty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3555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41106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dirty="0" smtClean="0"/>
              <a:t>(</a:t>
            </a:r>
            <a:r>
              <a:rPr lang="es-ES" sz="2800" dirty="0" smtClean="0"/>
              <a:t>4)a. </a:t>
            </a:r>
            <a:r>
              <a:rPr lang="es-ES" sz="2400" dirty="0" smtClean="0"/>
              <a:t>Don Juan (*se) salió del convento por la ventana</a:t>
            </a:r>
          </a:p>
          <a:p>
            <a:pPr eaLnBrk="1" hangingPunct="1">
              <a:buFont typeface="Arial" charset="0"/>
              <a:buNone/>
            </a:pPr>
            <a:r>
              <a:rPr lang="es-ES" sz="2400" dirty="0" smtClean="0"/>
              <a:t>	b. Doña Inés (se) salió del convento a una edad 	temprana</a:t>
            </a:r>
          </a:p>
          <a:p>
            <a:pPr eaLnBrk="1" hangingPunct="1">
              <a:buFont typeface="Arial" charset="0"/>
              <a:buNone/>
            </a:pPr>
            <a:r>
              <a:rPr lang="es-ES" sz="2400" dirty="0" smtClean="0"/>
              <a:t>      c. Ana </a:t>
            </a:r>
            <a:r>
              <a:rPr lang="es-ES" sz="2400" dirty="0" err="1" smtClean="0"/>
              <a:t>Ozores</a:t>
            </a:r>
            <a:r>
              <a:rPr lang="es-ES" sz="2400" dirty="0" smtClean="0"/>
              <a:t> y Álvaro  </a:t>
            </a:r>
            <a:r>
              <a:rPr lang="es-ES" sz="2400" dirty="0" err="1" smtClean="0"/>
              <a:t>Mesía</a:t>
            </a:r>
            <a:r>
              <a:rPr lang="es-ES" sz="2400" dirty="0" smtClean="0"/>
              <a:t> (se) salieron de la 	iglesia tras su triste experiencia</a:t>
            </a:r>
          </a:p>
          <a:p>
            <a:pPr eaLnBrk="1" hangingPunct="1">
              <a:buFont typeface="Arial" charset="0"/>
              <a:buNone/>
            </a:pPr>
            <a:r>
              <a:rPr lang="es-ES" sz="2400" dirty="0" smtClean="0"/>
              <a:t>      d.  Ana </a:t>
            </a:r>
            <a:r>
              <a:rPr lang="es-ES" sz="2400" dirty="0" err="1" smtClean="0"/>
              <a:t>Ozores</a:t>
            </a:r>
            <a:r>
              <a:rPr lang="es-ES" sz="2400" dirty="0" smtClean="0"/>
              <a:t> y Álvaro </a:t>
            </a:r>
            <a:r>
              <a:rPr lang="es-ES" sz="2400" dirty="0" err="1" smtClean="0"/>
              <a:t>Mesía</a:t>
            </a:r>
            <a:r>
              <a:rPr lang="es-ES" sz="2400" dirty="0" smtClean="0"/>
              <a:t> (#se) salieron de la 	catedral tras su triste experiencia</a:t>
            </a:r>
          </a:p>
        </p:txBody>
      </p:sp>
    </p:spTree>
    <p:extLst>
      <p:ext uri="{BB962C8B-B14F-4D97-AF65-F5344CB8AC3E}">
        <p14:creationId xmlns:p14="http://schemas.microsoft.com/office/powerpoint/2010/main" val="40073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39136" cy="993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Propuestas de definición sub-léxica y de composición semántica (mejorables)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53276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s-ES" sz="2400" dirty="0" smtClean="0"/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(5)a.   </a:t>
            </a:r>
            <a:r>
              <a:rPr lang="es-ES" sz="2000" i="1" dirty="0" smtClean="0"/>
              <a:t>Salir(se)</a:t>
            </a:r>
            <a:r>
              <a:rPr lang="es-ES" sz="2000" dirty="0" smtClean="0"/>
              <a:t>: [L [E &gt; ¬E ] (● [E])]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/>
              <a:t> </a:t>
            </a:r>
            <a:r>
              <a:rPr lang="es-ES" sz="2000" dirty="0" smtClean="0"/>
              <a:t>                             [cambio de estado en un punto] ●[estado subsiguiente]</a:t>
            </a:r>
            <a:r>
              <a:rPr lang="es-ES" sz="2000" i="1" dirty="0" smtClean="0"/>
              <a:t> </a:t>
            </a:r>
            <a:endParaRPr lang="es-ES" sz="2000" dirty="0" smtClean="0"/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    b.</a:t>
            </a:r>
            <a:r>
              <a:rPr lang="es-ES" sz="2000" i="1" dirty="0" smtClean="0"/>
              <a:t>   Salirse: </a:t>
            </a:r>
            <a:r>
              <a:rPr lang="es-ES" sz="2000" dirty="0" smtClean="0"/>
              <a:t>[E] (&lt; [L [E &gt; ¬E ] [estado (&lt; movimiento)]</a:t>
            </a:r>
            <a:r>
              <a:rPr lang="es-ES" sz="2000" i="1" dirty="0" smtClean="0"/>
              <a:t> </a:t>
            </a:r>
            <a:endParaRPr lang="es-ES" sz="2000" dirty="0" smtClean="0"/>
          </a:p>
          <a:p>
            <a:pPr marL="0" indent="0">
              <a:buFont typeface="Arial" charset="0"/>
              <a:buNone/>
              <a:defRPr/>
            </a:pPr>
            <a:r>
              <a:rPr lang="es-ES" sz="2000" i="1" dirty="0" smtClean="0"/>
              <a:t>    </a:t>
            </a:r>
            <a:r>
              <a:rPr lang="es-ES" sz="2000" dirty="0" smtClean="0"/>
              <a:t>c</a:t>
            </a:r>
            <a:r>
              <a:rPr lang="es-ES" sz="2000" i="1" dirty="0" smtClean="0"/>
              <a:t>.    Convento, iglesia</a:t>
            </a:r>
            <a:r>
              <a:rPr lang="es-ES" sz="2000" dirty="0" smtClean="0"/>
              <a:t>: [edificio] ●[institución]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/>
              <a:t> </a:t>
            </a:r>
            <a:r>
              <a:rPr lang="es-ES" sz="2000" dirty="0" smtClean="0"/>
              <a:t>   d.    </a:t>
            </a:r>
            <a:r>
              <a:rPr lang="es-ES" sz="2000" i="1" dirty="0" smtClean="0"/>
              <a:t>Catedral</a:t>
            </a:r>
            <a:r>
              <a:rPr lang="es-ES" sz="2000" dirty="0" smtClean="0"/>
              <a:t>: [edificio]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    e.</a:t>
            </a:r>
            <a:r>
              <a:rPr lang="es-ES" sz="2000" i="1" dirty="0" smtClean="0"/>
              <a:t> </a:t>
            </a:r>
            <a:r>
              <a:rPr lang="es-ES" sz="2000" dirty="0" smtClean="0"/>
              <a:t>   </a:t>
            </a:r>
            <a:r>
              <a:rPr lang="es-ES" sz="2000" i="1" dirty="0" smtClean="0"/>
              <a:t>Ventana</a:t>
            </a:r>
            <a:r>
              <a:rPr lang="es-ES" sz="2000" dirty="0" smtClean="0"/>
              <a:t>: [objeto] [‘objeto que permite el paso’]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     f.    </a:t>
            </a:r>
            <a:r>
              <a:rPr lang="es-ES" sz="2000" i="1" dirty="0" smtClean="0"/>
              <a:t>Por</a:t>
            </a:r>
            <a:r>
              <a:rPr lang="es-ES" sz="2000" dirty="0" smtClean="0"/>
              <a:t>: [‘a través de’]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     g.     </a:t>
            </a:r>
            <a:r>
              <a:rPr lang="es-ES" sz="2000" i="1" dirty="0" smtClean="0"/>
              <a:t>Por la ventana</a:t>
            </a:r>
            <a:r>
              <a:rPr lang="es-ES" sz="2000" dirty="0" smtClean="0"/>
              <a:t>: ‘atravesando un objeto que permite el paso’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 smtClean="0"/>
              <a:t>     h.   </a:t>
            </a:r>
            <a:r>
              <a:rPr lang="es-ES" sz="2000" i="1" dirty="0" smtClean="0"/>
              <a:t>Salir por la ventana</a:t>
            </a:r>
            <a:r>
              <a:rPr lang="es-ES" sz="2000" dirty="0" smtClean="0"/>
              <a:t>: [L]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1800" dirty="0"/>
              <a:t> </a:t>
            </a:r>
            <a:r>
              <a:rPr lang="es-ES" sz="1800" dirty="0" smtClean="0"/>
              <a:t>                       [‘llevar a cabo un movimiento atravesando un objeto que permite el paso’]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i="1" dirty="0" smtClean="0"/>
              <a:t>      </a:t>
            </a:r>
            <a:r>
              <a:rPr lang="es-ES" sz="2000" dirty="0" smtClean="0"/>
              <a:t>i.  </a:t>
            </a:r>
            <a:r>
              <a:rPr lang="es-ES" sz="2000" i="1" dirty="0" smtClean="0"/>
              <a:t>Salirse (de x) a una edad temprana</a:t>
            </a:r>
            <a:r>
              <a:rPr lang="es-ES" sz="2000" dirty="0" smtClean="0"/>
              <a:t>: [E] (&lt; [L [E &gt; ¬E ])</a:t>
            </a:r>
          </a:p>
          <a:p>
            <a:pPr marL="0" indent="0">
              <a:buFont typeface="Arial" charset="0"/>
              <a:buNone/>
              <a:defRPr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                                                    [‘estar fuera (de x) pronto’]</a:t>
            </a:r>
          </a:p>
          <a:p>
            <a:pPr marL="0" indent="0">
              <a:buFont typeface="Arial" charset="0"/>
              <a:buNone/>
              <a:defRPr/>
            </a:pPr>
            <a:endParaRPr lang="es-ES" sz="20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es-ES" sz="1600" dirty="0" smtClean="0"/>
              <a:t>N.B. Las </a:t>
            </a:r>
            <a:r>
              <a:rPr lang="es-ES" sz="1600" dirty="0"/>
              <a:t>expresiones que se representan con el operador  lógico </a:t>
            </a:r>
            <a:r>
              <a:rPr lang="es-ES" sz="1600" i="1" dirty="0" err="1"/>
              <a:t>dot</a:t>
            </a:r>
            <a:r>
              <a:rPr lang="es-ES" sz="1600" dirty="0"/>
              <a:t> (●), que sirve para construir tipos complejos, constituyen un producto cartesiano (</a:t>
            </a:r>
            <a:r>
              <a:rPr lang="es-ES" sz="1600" dirty="0" err="1"/>
              <a:t>x,y</a:t>
            </a:r>
            <a:r>
              <a:rPr lang="es-ES" sz="1600" dirty="0"/>
              <a:t>) entre los tipos que los componen</a:t>
            </a:r>
            <a:r>
              <a:rPr lang="es-ES" sz="1800" dirty="0"/>
              <a:t>. </a:t>
            </a:r>
            <a:endParaRPr lang="es-ES" sz="1800" dirty="0" smtClean="0"/>
          </a:p>
        </p:txBody>
      </p:sp>
    </p:spTree>
    <p:extLst>
      <p:ext uri="{BB962C8B-B14F-4D97-AF65-F5344CB8AC3E}">
        <p14:creationId xmlns:p14="http://schemas.microsoft.com/office/powerpoint/2010/main" val="31778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158037" cy="1509713"/>
          </a:xfrm>
        </p:spPr>
        <p:txBody>
          <a:bodyPr/>
          <a:lstStyle/>
          <a:p>
            <a:pPr eaLnBrk="1" hangingPunct="1">
              <a:defRPr/>
            </a:pP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        </a:t>
            </a:r>
            <a:b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</a:t>
            </a:r>
            <a:b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</a:t>
            </a: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</a:t>
            </a:r>
            <a:b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</a:t>
            </a: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Equipo UPSTAIRS </a:t>
            </a:r>
            <a:b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</a:t>
            </a:r>
            <a:r>
              <a:rPr lang="es-ES" sz="1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Unidad </a:t>
            </a:r>
            <a:r>
              <a:rPr lang="es-ES" sz="1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estudio de la P</a:t>
            </a:r>
            <a:r>
              <a:rPr lang="es-ES" sz="1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alabra</a:t>
            </a:r>
            <a:r>
              <a:rPr lang="es-ES" sz="1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: </a:t>
            </a:r>
            <a:r>
              <a:rPr lang="es-ES" sz="1600" b="1" dirty="0" err="1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eStructura</a:t>
            </a:r>
            <a:r>
              <a:rPr lang="es-ES" sz="1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			Interna </a:t>
            </a:r>
            <a:r>
              <a:rPr lang="es-ES" sz="16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y </a:t>
            </a:r>
            <a:r>
              <a:rPr lang="es-ES" sz="1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Relaciones  Sintácticas</a:t>
            </a:r>
            <a:endParaRPr lang="es-ES" sz="1600" b="1" dirty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893175" cy="460851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sz="2800" b="1" dirty="0" smtClean="0"/>
              <a:t>Investigadores de la UAM</a:t>
            </a:r>
            <a:r>
              <a:rPr lang="es-ES" sz="2800" dirty="0" smtClean="0"/>
              <a:t>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sz="2800" dirty="0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smtClean="0"/>
              <a:t>Elena de Miguel (Catedrática de Universidad)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smtClean="0"/>
              <a:t>Ana </a:t>
            </a:r>
            <a:r>
              <a:rPr lang="es-ES" sz="2400" dirty="0" err="1" smtClean="0"/>
              <a:t>Serradilla</a:t>
            </a:r>
            <a:r>
              <a:rPr lang="es-ES" sz="2400" dirty="0" smtClean="0"/>
              <a:t> Castaño (Profª Titular de Universidad)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smtClean="0"/>
              <a:t>Santiago U. Sánchez Jiménez (Prof. Titular de Universidad)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smtClean="0"/>
              <a:t>Jacinto González Cobas (Prof. Ayudante Doctor)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smtClean="0"/>
              <a:t>Olga </a:t>
            </a:r>
            <a:r>
              <a:rPr lang="es-ES" sz="2400" dirty="0" err="1" smtClean="0"/>
              <a:t>Batiukova</a:t>
            </a:r>
            <a:r>
              <a:rPr lang="es-ES" sz="2400" dirty="0" smtClean="0"/>
              <a:t> (Profª Ayudante Doctora)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err="1" smtClean="0"/>
              <a:t>Doaa</a:t>
            </a:r>
            <a:r>
              <a:rPr lang="es-ES" sz="2400" dirty="0" smtClean="0"/>
              <a:t> </a:t>
            </a:r>
            <a:r>
              <a:rPr lang="es-ES" sz="2400" dirty="0" err="1" smtClean="0"/>
              <a:t>Almetwaly</a:t>
            </a:r>
            <a:r>
              <a:rPr lang="es-ES" sz="2400" dirty="0" smtClean="0"/>
              <a:t> </a:t>
            </a:r>
            <a:r>
              <a:rPr lang="es-ES" sz="2400" dirty="0" err="1" smtClean="0"/>
              <a:t>Hamza</a:t>
            </a:r>
            <a:r>
              <a:rPr lang="es-ES" sz="2400" dirty="0" smtClean="0"/>
              <a:t> Mohamed (PIF, becaria AECID)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" sz="2400" dirty="0" err="1" smtClean="0"/>
              <a:t>Nelli</a:t>
            </a:r>
            <a:r>
              <a:rPr lang="es-ES" sz="2400" dirty="0" smtClean="0"/>
              <a:t> </a:t>
            </a:r>
            <a:r>
              <a:rPr lang="es-ES" sz="2400" dirty="0" err="1" smtClean="0"/>
              <a:t>Minasyian</a:t>
            </a:r>
            <a:r>
              <a:rPr lang="es-ES" sz="2400" dirty="0" smtClean="0"/>
              <a:t> (</a:t>
            </a:r>
            <a:r>
              <a:rPr lang="es-ES" sz="2400" dirty="0" smtClean="0">
                <a:solidFill>
                  <a:schemeClr val="accent4"/>
                </a:solidFill>
              </a:rPr>
              <a:t>PIF, Becaria AECID)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sz="2800" dirty="0" smtClean="0"/>
          </a:p>
        </p:txBody>
      </p:sp>
      <p:pic>
        <p:nvPicPr>
          <p:cNvPr id="5" name="Picture 4" descr="upstair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115212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354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 importancia de los argumentos: </a:t>
            </a: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/>
            </a:r>
            <a:b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depende </a:t>
            </a:r>
            <a:r>
              <a:rPr lang="es-ES" sz="2800" b="1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de quién o qué sale y de dónde sale</a:t>
            </a:r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 smtClean="0"/>
              <a:t>(6)a. Juan está saliendo (*aún) de la fiesta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 smtClean="0"/>
              <a:t>     b. El ejército está saliendo (aún) de la ciudad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 smtClean="0"/>
              <a:t>     c. Están saliendo (aún) invitados de la fiesta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 smtClean="0"/>
              <a:t>     d. Está saliendo (aún) agua de la habitación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/>
              <a:t> </a:t>
            </a:r>
            <a:r>
              <a:rPr lang="es-ES" sz="2800" dirty="0" smtClean="0"/>
              <a:t>    e. Juan está saliendo (aún) del país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es-ES" sz="2800" dirty="0" smtClean="0"/>
              <a:t>      </a:t>
            </a:r>
            <a:r>
              <a:rPr lang="es-ES" sz="2800" dirty="0"/>
              <a:t>f</a:t>
            </a:r>
            <a:r>
              <a:rPr lang="es-ES" sz="2800" dirty="0" smtClean="0"/>
              <a:t>. Juan está saliendo (aún) de la depresión</a:t>
            </a:r>
          </a:p>
          <a:p>
            <a:pPr marL="0" indent="0">
              <a:buFont typeface="Arial" charset="0"/>
              <a:buNone/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3088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Grado de consecución de los objetivos generales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713788" cy="4465637"/>
          </a:xfrm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defRPr/>
            </a:pPr>
            <a:r>
              <a:rPr lang="es-ES" sz="2000" b="1" dirty="0"/>
              <a:t>2</a:t>
            </a:r>
            <a:r>
              <a:rPr lang="es-ES" sz="2000" b="1" dirty="0" smtClean="0"/>
              <a:t>. Acciones encaminadas a la consecución del objetivo concreto de naturaleza aplicada: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s-ES" sz="2000" b="1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000" dirty="0" smtClean="0"/>
              <a:t>	→ </a:t>
            </a:r>
            <a:r>
              <a:rPr lang="es-ES" sz="2000" dirty="0"/>
              <a:t>en función de los rasgos y mecanismos establecidos, se ha </a:t>
            </a:r>
            <a:r>
              <a:rPr lang="es-ES" sz="2000" dirty="0" smtClean="0"/>
              <a:t>	diseñado </a:t>
            </a:r>
            <a:r>
              <a:rPr lang="es-ES" sz="2000" dirty="0"/>
              <a:t>un modelo de entrada léxica estructurada en diferentes  </a:t>
            </a:r>
            <a:r>
              <a:rPr lang="es-ES" sz="2000" dirty="0" smtClean="0"/>
              <a:t>	niveles </a:t>
            </a:r>
            <a:r>
              <a:rPr lang="es-ES" sz="2000" dirty="0"/>
              <a:t>que codifican información de distinto rango relevante para </a:t>
            </a:r>
            <a:r>
              <a:rPr lang="es-ES" sz="2000" dirty="0" smtClean="0"/>
              <a:t>	la </a:t>
            </a:r>
            <a:r>
              <a:rPr lang="es-ES" sz="2000" dirty="0"/>
              <a:t>definición de cada verbo, su comportamiento sintáctico y sus </a:t>
            </a:r>
            <a:r>
              <a:rPr lang="es-ES" sz="2000" dirty="0" smtClean="0"/>
              <a:t>	vaciados </a:t>
            </a:r>
            <a:r>
              <a:rPr lang="es-ES" sz="2000" dirty="0"/>
              <a:t>y extensiones.</a:t>
            </a:r>
            <a:endParaRPr lang="es-ES" sz="2000" dirty="0" smtClean="0"/>
          </a:p>
          <a:p>
            <a:pPr marL="609600" indent="-60960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Resultados del trabajo en relación con el objetivo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713788" cy="4465637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</a:pPr>
            <a:r>
              <a:rPr lang="es-ES" sz="2400" smtClean="0"/>
              <a:t>Hemos colgado de forma preliminar algunos de los datos relativos a la definición de los verbos objeto de estudio en la página de prueba; veamos qué información contiene y cómo se consulta.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28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Problemas planteados en la consecución de los objetivos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4752975"/>
          </a:xfrm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defRPr/>
            </a:pPr>
            <a:r>
              <a:rPr lang="es-ES" sz="2000" b="1" dirty="0" smtClean="0"/>
              <a:t>1. Desde el punto de vista teórico: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/>
              <a:t>	→ </a:t>
            </a:r>
            <a:r>
              <a:rPr lang="es-ES" sz="2000" dirty="0" smtClean="0">
                <a:solidFill>
                  <a:schemeClr val="accent4"/>
                </a:solidFill>
              </a:rPr>
              <a:t>la naturaleza multilingüe del diccionario complica la toma de 	decisiones de distinta naturaleza.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>
                <a:solidFill>
                  <a:schemeClr val="accent4"/>
                </a:solidFill>
              </a:rPr>
              <a:t>	→ se invierte más tiempo del previsto en la reflexión previa.</a:t>
            </a:r>
          </a:p>
          <a:p>
            <a:pPr marL="609600" indent="-609600" eaLnBrk="1" hangingPunct="1">
              <a:spcBef>
                <a:spcPts val="0"/>
              </a:spcBef>
              <a:defRPr/>
            </a:pPr>
            <a:endParaRPr lang="es-ES" sz="2000" b="1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b="1" dirty="0" smtClean="0"/>
              <a:t>2. Desde el punto de vista práctico: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/>
              <a:t>	→ se concentra mucho esfuerzo en el establecimiento del modelo 	de definición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/>
              <a:t> 	→ es preciso resolver dificultades técnicas iniciales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/>
              <a:t>	→ se invierte mas tiempo del previsto en el diseño de las entradas 	del diccionario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s-ES" sz="2000" b="1" dirty="0" smtClean="0"/>
              <a:t>3. Consecuencias: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 smtClean="0">
                <a:solidFill>
                  <a:schemeClr val="accent4"/>
                </a:solidFill>
              </a:rPr>
              <a:t>	→ </a:t>
            </a:r>
            <a:r>
              <a:rPr lang="es-ES" sz="2000" dirty="0">
                <a:solidFill>
                  <a:schemeClr val="accent4"/>
                </a:solidFill>
              </a:rPr>
              <a:t>se </a:t>
            </a:r>
            <a:r>
              <a:rPr lang="es-ES" sz="2000" dirty="0" smtClean="0">
                <a:solidFill>
                  <a:schemeClr val="accent4"/>
                </a:solidFill>
              </a:rPr>
              <a:t>produce un retraso respecto de cronograma previsto.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000" dirty="0">
                <a:solidFill>
                  <a:schemeClr val="accent4"/>
                </a:solidFill>
              </a:rPr>
              <a:t>	</a:t>
            </a:r>
            <a:r>
              <a:rPr lang="es-ES" sz="2000" dirty="0" smtClean="0">
                <a:solidFill>
                  <a:schemeClr val="accent4"/>
                </a:solidFill>
              </a:rPr>
              <a:t>→ se paraliza en parte el </a:t>
            </a:r>
            <a:r>
              <a:rPr lang="es-ES" sz="2000" dirty="0">
                <a:solidFill>
                  <a:schemeClr val="accent4"/>
                </a:solidFill>
              </a:rPr>
              <a:t>trabajo del equipo </a:t>
            </a:r>
            <a:r>
              <a:rPr lang="es-ES" sz="2000" dirty="0" smtClean="0">
                <a:solidFill>
                  <a:schemeClr val="accent4"/>
                </a:solidFill>
              </a:rPr>
              <a:t>externo.</a:t>
            </a:r>
            <a:endParaRPr lang="es-ES" sz="2000" dirty="0">
              <a:solidFill>
                <a:schemeClr val="accent4"/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endParaRPr lang="es-ES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Cambios frente al plan inicial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713788" cy="43211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sz="2800" dirty="0" smtClean="0"/>
              <a:t>1. Naturaleza del diccionario: multilingüe &gt; </a:t>
            </a:r>
            <a:r>
              <a:rPr lang="es-ES" sz="2800" dirty="0" smtClean="0"/>
              <a:t>¿monolingüe?</a:t>
            </a:r>
            <a:r>
              <a:rPr lang="es-ES" sz="2800" b="1" dirty="0" smtClean="0"/>
              <a:t> &gt; multilingüe finalmente</a:t>
            </a:r>
            <a:endParaRPr lang="es-ES" sz="2800" b="1" dirty="0" smtClean="0"/>
          </a:p>
          <a:p>
            <a:pPr eaLnBrk="1" hangingPunct="1">
              <a:spcBef>
                <a:spcPct val="0"/>
              </a:spcBef>
            </a:pPr>
            <a:endParaRPr lang="es-ES" sz="2800" dirty="0" smtClean="0"/>
          </a:p>
          <a:p>
            <a:pPr eaLnBrk="1" hangingPunct="1">
              <a:spcBef>
                <a:spcPct val="0"/>
              </a:spcBef>
            </a:pPr>
            <a:r>
              <a:rPr lang="es-ES" sz="2800" dirty="0" smtClean="0"/>
              <a:t>2. Supresión del </a:t>
            </a:r>
            <a:r>
              <a:rPr lang="es-ES" sz="2800" b="1" dirty="0" smtClean="0"/>
              <a:t>archivo sonoro</a:t>
            </a:r>
          </a:p>
          <a:p>
            <a:pPr eaLnBrk="1" hangingPunct="1">
              <a:spcBef>
                <a:spcPct val="0"/>
              </a:spcBef>
            </a:pPr>
            <a:endParaRPr lang="es-ES" sz="2800" dirty="0" smtClean="0"/>
          </a:p>
          <a:p>
            <a:pPr eaLnBrk="1" hangingPunct="1">
              <a:spcBef>
                <a:spcPct val="0"/>
              </a:spcBef>
            </a:pPr>
            <a:r>
              <a:rPr lang="es-ES" sz="2800" dirty="0" smtClean="0"/>
              <a:t>3. Otras </a:t>
            </a:r>
            <a:r>
              <a:rPr lang="es-ES" sz="2800" b="1" dirty="0" smtClean="0"/>
              <a:t>decisiones técnicas </a:t>
            </a:r>
            <a:r>
              <a:rPr lang="es-ES" sz="2800" dirty="0" smtClean="0"/>
              <a:t>de menor importancia (relativas a los corpus usados y al alojamiento de la base de datos)</a:t>
            </a:r>
          </a:p>
          <a:p>
            <a:pPr eaLnBrk="1" hangingPunct="1">
              <a:spcBef>
                <a:spcPct val="0"/>
              </a:spcBef>
            </a:pPr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Soluciones para los problemas y perspectivas de futuro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700213"/>
            <a:ext cx="8713787" cy="460851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endParaRPr lang="es-ES" sz="2400" dirty="0" smtClean="0"/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1) Un periodo de </a:t>
            </a:r>
            <a:r>
              <a:rPr lang="es-ES" sz="2400" b="1" dirty="0" smtClean="0"/>
              <a:t>tiempo</a:t>
            </a:r>
            <a:r>
              <a:rPr lang="es-ES" sz="2400" dirty="0" smtClean="0"/>
              <a:t> más extenso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2) Un equipo con más </a:t>
            </a:r>
            <a:r>
              <a:rPr lang="es-ES" sz="2400" b="1" dirty="0" smtClean="0"/>
              <a:t>investigadores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3) El </a:t>
            </a:r>
            <a:r>
              <a:rPr lang="es-ES" sz="2400" b="1" dirty="0" smtClean="0"/>
              <a:t>trabajo</a:t>
            </a:r>
            <a:r>
              <a:rPr lang="es-ES" sz="2400" dirty="0" smtClean="0"/>
              <a:t> ya realizado y la </a:t>
            </a:r>
            <a:r>
              <a:rPr lang="es-ES" sz="2400" b="1" dirty="0" smtClean="0"/>
              <a:t>experiencia</a:t>
            </a:r>
            <a:r>
              <a:rPr lang="es-ES" sz="2400" dirty="0" smtClean="0"/>
              <a:t> acumulada</a:t>
            </a:r>
          </a:p>
          <a:p>
            <a:pPr algn="ctr" eaLnBrk="1" hangingPunct="1">
              <a:spcBef>
                <a:spcPct val="0"/>
              </a:spcBef>
              <a:defRPr/>
            </a:pPr>
            <a:endParaRPr lang="es-ES" sz="2400" dirty="0"/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" sz="2400" dirty="0" smtClean="0"/>
          </a:p>
          <a:p>
            <a:pPr algn="ctr" eaLnBrk="1" hangingPunct="1">
              <a:spcBef>
                <a:spcPct val="0"/>
              </a:spcBef>
              <a:buFontTx/>
              <a:buChar char="-"/>
              <a:defRPr/>
            </a:pPr>
            <a:endParaRPr lang="es-ES" sz="2400" dirty="0" smtClean="0"/>
          </a:p>
          <a:p>
            <a:pPr algn="ctr" eaLnBrk="1" hangingPunct="1">
              <a:spcBef>
                <a:spcPct val="0"/>
              </a:spcBef>
              <a:buFontTx/>
              <a:buChar char="-"/>
              <a:defRPr/>
            </a:pPr>
            <a:endParaRPr lang="es-ES" sz="2400" dirty="0"/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1) Más </a:t>
            </a:r>
            <a:r>
              <a:rPr lang="es-ES" sz="2400" b="1" dirty="0" smtClean="0"/>
              <a:t>lenguas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2) Más </a:t>
            </a:r>
            <a:r>
              <a:rPr lang="es-ES" sz="2400" b="1" dirty="0" smtClean="0"/>
              <a:t>verbos</a:t>
            </a:r>
          </a:p>
          <a:p>
            <a:pPr algn="ctr" eaLnBrk="1" hangingPunct="1">
              <a:spcBef>
                <a:spcPct val="0"/>
              </a:spcBef>
              <a:defRPr/>
            </a:pPr>
            <a:r>
              <a:rPr lang="es-ES" sz="2400" dirty="0" smtClean="0"/>
              <a:t>3) </a:t>
            </a:r>
            <a:r>
              <a:rPr lang="es-ES" sz="2400" b="1" dirty="0" smtClean="0"/>
              <a:t>Definiciones </a:t>
            </a:r>
            <a:r>
              <a:rPr lang="es-ES" sz="2400" dirty="0" smtClean="0"/>
              <a:t>más completas</a:t>
            </a:r>
          </a:p>
        </p:txBody>
      </p:sp>
      <p:sp>
        <p:nvSpPr>
          <p:cNvPr id="2" name="1 Flecha abajo"/>
          <p:cNvSpPr/>
          <p:nvPr/>
        </p:nvSpPr>
        <p:spPr>
          <a:xfrm>
            <a:off x="3995738" y="3500438"/>
            <a:ext cx="576262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800" b="1" smtClean="0"/>
              <a:t>Muchas gracias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550" y="2133600"/>
            <a:ext cx="7661275" cy="42481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Elena de Miguel (IP)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Ana </a:t>
            </a:r>
            <a:r>
              <a:rPr lang="es-ES" sz="1600" dirty="0" err="1" smtClean="0"/>
              <a:t>Serradilla</a:t>
            </a:r>
            <a:r>
              <a:rPr lang="es-ES" sz="1600" dirty="0" smtClean="0"/>
              <a:t> Castaño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Santiago U. Sánchez Jiménez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Jacinto González Cobas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Olga </a:t>
            </a:r>
            <a:r>
              <a:rPr lang="es-ES" sz="1600" dirty="0" err="1" smtClean="0"/>
              <a:t>Batiukova</a:t>
            </a:r>
            <a:endParaRPr lang="es-ES" sz="1600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err="1" smtClean="0"/>
              <a:t>Doaa</a:t>
            </a:r>
            <a:r>
              <a:rPr lang="es-ES" sz="1600" dirty="0" smtClean="0"/>
              <a:t> </a:t>
            </a:r>
            <a:r>
              <a:rPr lang="es-ES" sz="1600" dirty="0" err="1" smtClean="0"/>
              <a:t>Almetwaly</a:t>
            </a:r>
            <a:r>
              <a:rPr lang="es-ES" sz="1600" dirty="0" smtClean="0"/>
              <a:t> </a:t>
            </a:r>
            <a:r>
              <a:rPr lang="es-ES" sz="1600" dirty="0" err="1" smtClean="0"/>
              <a:t>Hamza</a:t>
            </a:r>
            <a:r>
              <a:rPr lang="es-ES" sz="1600" dirty="0" smtClean="0"/>
              <a:t> Mohamed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Jasmina </a:t>
            </a:r>
            <a:r>
              <a:rPr lang="es-ES" sz="1600" dirty="0" err="1" smtClean="0"/>
              <a:t>Marki</a:t>
            </a:r>
            <a:r>
              <a:rPr lang="en-US" sz="1600" dirty="0" smtClean="0">
                <a:cs typeface="Arial" charset="0"/>
              </a:rPr>
              <a:t>č</a:t>
            </a:r>
            <a:r>
              <a:rPr lang="es-ES" sz="1600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Toshihiro </a:t>
            </a:r>
            <a:r>
              <a:rPr lang="es-ES" sz="1600" dirty="0" err="1" smtClean="0"/>
              <a:t>Takagaki</a:t>
            </a:r>
            <a:r>
              <a:rPr lang="es-ES" sz="1600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Shiori </a:t>
            </a:r>
            <a:r>
              <a:rPr lang="es-ES" sz="1600" dirty="0" err="1" smtClean="0"/>
              <a:t>Tokunaga</a:t>
            </a:r>
            <a:r>
              <a:rPr lang="es-ES" sz="1600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err="1" smtClean="0"/>
              <a:t>Barbara</a:t>
            </a:r>
            <a:r>
              <a:rPr lang="es-ES" sz="1600" dirty="0" smtClean="0"/>
              <a:t> </a:t>
            </a:r>
            <a:r>
              <a:rPr lang="es-ES" sz="1600" dirty="0" err="1" smtClean="0"/>
              <a:t>Pihler</a:t>
            </a:r>
            <a:r>
              <a:rPr lang="es-ES" sz="1600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Ahmed Berrissoul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Carlos Alonso Hidalgo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sz="1600" dirty="0" smtClean="0"/>
              <a:t>Francesca </a:t>
            </a:r>
            <a:r>
              <a:rPr lang="es-ES" sz="1600" dirty="0" err="1" smtClean="0"/>
              <a:t>Strik</a:t>
            </a:r>
            <a:r>
              <a:rPr lang="es-ES" sz="1600" dirty="0" smtClean="0"/>
              <a:t> </a:t>
            </a:r>
            <a:r>
              <a:rPr lang="es-ES" sz="1600" dirty="0" err="1" smtClean="0"/>
              <a:t>Lievers</a:t>
            </a:r>
            <a:r>
              <a:rPr lang="es-ES" sz="1600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		Equipo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893175" cy="4608513"/>
          </a:xfrm>
        </p:spPr>
        <p:txBody>
          <a:bodyPr/>
          <a:lstStyle/>
          <a:p>
            <a:pPr marL="609600" indent="-609600" eaLnBrk="1" hangingPunct="1"/>
            <a:r>
              <a:rPr lang="es-ES" sz="2800" b="1" dirty="0" smtClean="0"/>
              <a:t>Investigadores de centros extranjeros</a:t>
            </a:r>
            <a:r>
              <a:rPr lang="es-ES" sz="2800" dirty="0" smtClean="0"/>
              <a:t>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s-ES" sz="2000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Jasmina </a:t>
            </a:r>
            <a:r>
              <a:rPr lang="es-ES" sz="2200" dirty="0" err="1" smtClean="0"/>
              <a:t>Marki</a:t>
            </a:r>
            <a:r>
              <a:rPr lang="en-US" sz="2200" dirty="0" smtClean="0">
                <a:cs typeface="Arial" charset="0"/>
              </a:rPr>
              <a:t>č</a:t>
            </a:r>
            <a:r>
              <a:rPr lang="es-ES" sz="2200" dirty="0" smtClean="0"/>
              <a:t> (Catedrática, Universidad de </a:t>
            </a:r>
            <a:r>
              <a:rPr lang="es-ES" sz="2200" dirty="0" err="1" smtClean="0"/>
              <a:t>Ljubljana</a:t>
            </a:r>
            <a:r>
              <a:rPr lang="es-ES" sz="22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Toshihiro </a:t>
            </a:r>
            <a:r>
              <a:rPr lang="es-ES" sz="2200" dirty="0" err="1" smtClean="0"/>
              <a:t>Takagaki</a:t>
            </a:r>
            <a:r>
              <a:rPr lang="es-ES" sz="2200" dirty="0" smtClean="0"/>
              <a:t> (Catedrático, TUFS, </a:t>
            </a:r>
            <a:r>
              <a:rPr lang="es-ES" sz="2200" dirty="0" err="1" smtClean="0"/>
              <a:t>Tokyo</a:t>
            </a:r>
            <a:r>
              <a:rPr lang="es-ES" sz="22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Shiori </a:t>
            </a:r>
            <a:r>
              <a:rPr lang="es-ES" sz="2200" dirty="0" err="1" smtClean="0"/>
              <a:t>Tokunaga</a:t>
            </a:r>
            <a:r>
              <a:rPr lang="es-ES" sz="2200" dirty="0" smtClean="0"/>
              <a:t> (Profª. Titular, Universidad de </a:t>
            </a:r>
            <a:r>
              <a:rPr lang="es-ES" sz="2200" dirty="0" err="1" smtClean="0"/>
              <a:t>Nihon</a:t>
            </a:r>
            <a:r>
              <a:rPr lang="es-ES" sz="2200" dirty="0" smtClean="0"/>
              <a:t>, </a:t>
            </a:r>
            <a:r>
              <a:rPr lang="es-ES" sz="2200" dirty="0" err="1" smtClean="0"/>
              <a:t>Tokyo</a:t>
            </a:r>
            <a:r>
              <a:rPr lang="es-ES" sz="22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Barbara Pihler (Profª. Titular, Universidad de </a:t>
            </a:r>
            <a:r>
              <a:rPr lang="es-ES" sz="2200" dirty="0" err="1" smtClean="0"/>
              <a:t>Ljubljana</a:t>
            </a:r>
            <a:r>
              <a:rPr lang="es-ES" sz="22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Ahmed Berrissoul (Investigador, Universidad Mohammed V)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Carlos Alonso Hidalgo (Prof. Contratado Doctor, Universidad Católica de Ru</a:t>
            </a:r>
            <a:r>
              <a:rPr lang="en-US" sz="2200" dirty="0" smtClean="0">
                <a:cs typeface="Arial" charset="0"/>
              </a:rPr>
              <a:t>ž</a:t>
            </a:r>
            <a:r>
              <a:rPr lang="es-ES" sz="2200" dirty="0" err="1" smtClean="0"/>
              <a:t>omberok</a:t>
            </a:r>
            <a:r>
              <a:rPr lang="es-ES" sz="22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s-ES" sz="2200" dirty="0" smtClean="0"/>
              <a:t>Francesca Strik Lievers (Profª Asociada, Universidad de Milano </a:t>
            </a:r>
            <a:r>
              <a:rPr lang="es-ES" sz="2200" dirty="0" err="1" smtClean="0"/>
              <a:t>Bicocca</a:t>
            </a:r>
            <a:r>
              <a:rPr lang="es-ES" sz="2200" dirty="0" smtClean="0"/>
              <a:t>)</a:t>
            </a:r>
          </a:p>
        </p:txBody>
      </p:sp>
      <p:pic>
        <p:nvPicPr>
          <p:cNvPr id="4" name="Picture 4" descr="upstair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6672"/>
            <a:ext cx="115212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7848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Proyectos previos del equipo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73238"/>
            <a:ext cx="8928100" cy="4824412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s-ES_tradnl" sz="2000" dirty="0" smtClean="0"/>
              <a:t>(1)  </a:t>
            </a:r>
            <a:r>
              <a:rPr lang="es-ES_tradnl" sz="2000" i="1" dirty="0" smtClean="0"/>
              <a:t>Las expresiones idiomáticas con verbos de movimiento. 	Propuesta      	de elaboración de un diccionario teórico, de uso y contrastivo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s-ES_tradnl" sz="1800" dirty="0" smtClean="0"/>
              <a:t>		(UAM, 2003-2005	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s-ES" sz="1800" dirty="0" smtClean="0"/>
          </a:p>
          <a:p>
            <a:pPr eaLnBrk="1" hangingPunct="1">
              <a:spcBef>
                <a:spcPct val="0"/>
              </a:spcBef>
            </a:pPr>
            <a:r>
              <a:rPr lang="es-ES_tradnl" sz="2000" dirty="0" smtClean="0"/>
              <a:t>(2) </a:t>
            </a:r>
            <a:r>
              <a:rPr lang="es-ES_tradnl" sz="2000" i="1" dirty="0" smtClean="0"/>
              <a:t>Estructuras léxicas y estructura del léxico </a:t>
            </a:r>
            <a:r>
              <a:rPr lang="es-ES_tradnl" sz="2000" dirty="0" smtClean="0"/>
              <a:t>(MEC, 2005)</a:t>
            </a:r>
          </a:p>
          <a:p>
            <a:pPr eaLnBrk="1" hangingPunct="1">
              <a:spcBef>
                <a:spcPct val="0"/>
              </a:spcBef>
            </a:pPr>
            <a:endParaRPr lang="es-ES_tradnl" sz="2000" i="1" dirty="0" smtClean="0"/>
          </a:p>
          <a:p>
            <a:pPr eaLnBrk="1" hangingPunct="1">
              <a:spcBef>
                <a:spcPct val="0"/>
              </a:spcBef>
            </a:pPr>
            <a:r>
              <a:rPr lang="es-ES_tradnl" sz="2000" dirty="0" smtClean="0"/>
              <a:t>(3) </a:t>
            </a:r>
            <a:r>
              <a:rPr lang="es-ES_tradnl" sz="2000" i="1" dirty="0" smtClean="0"/>
              <a:t>Extensión metafórica y variación en las expresiones idiomáticas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_tradnl" sz="2000" i="1" dirty="0" smtClean="0"/>
              <a:t>       con verbos de movimiento. Materiales para un diccionario teórico,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_tradnl" sz="2000" i="1" dirty="0" smtClean="0"/>
              <a:t>       de uso y contrastivo </a:t>
            </a:r>
            <a:r>
              <a:rPr lang="es-ES_tradnl" sz="2000" dirty="0" smtClean="0"/>
              <a:t>(CM-UAM, 2006)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s-ES_tradnl" sz="2000" dirty="0" smtClean="0"/>
              <a:t>	</a:t>
            </a:r>
            <a:endParaRPr lang="es-ES" sz="1800" dirty="0" smtClean="0"/>
          </a:p>
          <a:p>
            <a:pPr eaLnBrk="1" hangingPunct="1">
              <a:spcBef>
                <a:spcPct val="0"/>
              </a:spcBef>
            </a:pPr>
            <a:r>
              <a:rPr lang="es-ES_tradnl" sz="2000" dirty="0" smtClean="0"/>
              <a:t>(4) </a:t>
            </a:r>
            <a:r>
              <a:rPr lang="es-ES_tradnl" sz="2000" i="1" dirty="0" smtClean="0"/>
              <a:t>Principios universales y variación en el proceso de extensión   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_tradnl" sz="2000" i="1" dirty="0" smtClean="0"/>
              <a:t>       metafórica. Un nuevo concepto de diccionario de expresiones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s-ES_tradnl" sz="2000" i="1" dirty="0" smtClean="0"/>
              <a:t>       idiomáticas con verbos de movimiento </a:t>
            </a:r>
            <a:r>
              <a:rPr lang="es-ES_tradnl" sz="2000" dirty="0" smtClean="0"/>
              <a:t>(CM-UAM, 2007)</a:t>
            </a: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456487" cy="1412875"/>
          </a:xfrm>
        </p:spPr>
        <p:txBody>
          <a:bodyPr/>
          <a:lstStyle/>
          <a:p>
            <a:pPr eaLnBrk="1" hangingPunct="1">
              <a:defRPr/>
            </a:pP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Equipo original e incorporaciones recientes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713788" cy="504031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sz="2800" b="1" dirty="0" smtClean="0"/>
              <a:t>Grupo de Investigación UPSTAIRS</a:t>
            </a:r>
            <a:r>
              <a:rPr lang="es-ES" sz="2800" dirty="0" smtClean="0"/>
              <a:t>: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200" dirty="0" smtClean="0"/>
              <a:t>	Unidad de Estudio de la Palabra: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200" dirty="0" smtClean="0"/>
              <a:t>            Estructura Interna y Relaciones Sintácticas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sz="1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1800" dirty="0" smtClean="0"/>
              <a:t>	Inscrito en el Primer Registro Oficial de Grupos de Investigación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1800" dirty="0" smtClean="0"/>
              <a:t>	de la UAM (16-XI-2006)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1800" dirty="0" smtClean="0"/>
              <a:t>	Referencia: HUM F-047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1800" dirty="0" smtClean="0"/>
              <a:t>	Universidades Participantes: UAM, TUFS (Japón), </a:t>
            </a:r>
            <a:r>
              <a:rPr lang="es-ES" sz="1800" dirty="0" err="1" smtClean="0"/>
              <a:t>Nihon</a:t>
            </a:r>
            <a:r>
              <a:rPr lang="es-ES" sz="1800" dirty="0" smtClean="0"/>
              <a:t> (Japón), 	</a:t>
            </a:r>
            <a:r>
              <a:rPr lang="es-ES" sz="1800" dirty="0" err="1" smtClean="0"/>
              <a:t>Ljubljana</a:t>
            </a:r>
            <a:r>
              <a:rPr lang="es-ES" sz="1800" dirty="0" smtClean="0"/>
              <a:t> (Eslovenia) y Mohammed V (Marruecos)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es-ES" sz="1800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s-ES" sz="2800" b="1" dirty="0" smtClean="0"/>
              <a:t>Incorporaciones al equipo del nuevo proyecto: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800" b="1" dirty="0" smtClean="0"/>
              <a:t> 	</a:t>
            </a:r>
            <a:r>
              <a:rPr lang="es-ES" sz="2000" dirty="0" smtClean="0"/>
              <a:t>Luis García Fernández (UCM), Mª Concepción Maldonado (UCM), 	</a:t>
            </a:r>
            <a:r>
              <a:rPr lang="es-ES" sz="2000" dirty="0" err="1" smtClean="0"/>
              <a:t>Jukka</a:t>
            </a:r>
            <a:r>
              <a:rPr lang="es-ES" sz="2000" dirty="0" smtClean="0"/>
              <a:t> </a:t>
            </a:r>
            <a:r>
              <a:rPr lang="es-ES" sz="2000" dirty="0" err="1" smtClean="0"/>
              <a:t>Havu</a:t>
            </a:r>
            <a:r>
              <a:rPr lang="es-ES" sz="2000" dirty="0" smtClean="0"/>
              <a:t> (Univ. de </a:t>
            </a:r>
            <a:r>
              <a:rPr lang="es-ES" sz="2000" dirty="0" err="1" smtClean="0"/>
              <a:t>Tampere</a:t>
            </a:r>
            <a:r>
              <a:rPr lang="es-ES" sz="2000" dirty="0" smtClean="0"/>
              <a:t>, Finlandia), Juan Cuartero </a:t>
            </a:r>
            <a:r>
              <a:rPr lang="es-ES" sz="2000" dirty="0" err="1" smtClean="0"/>
              <a:t>Otal</a:t>
            </a:r>
            <a:r>
              <a:rPr lang="es-ES" sz="2000" dirty="0" smtClean="0"/>
              <a:t> 	(Univ. Pablo de </a:t>
            </a:r>
            <a:r>
              <a:rPr lang="es-ES" sz="2000" dirty="0" err="1" smtClean="0"/>
              <a:t>Olavide</a:t>
            </a:r>
            <a:r>
              <a:rPr lang="es-ES" sz="2000" dirty="0" smtClean="0"/>
              <a:t>, Sevilla) y Faisal Bani (PIF, UAM)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1628775"/>
            <a:ext cx="1439863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6838"/>
            <a:ext cx="7632700" cy="1171575"/>
          </a:xfrm>
        </p:spPr>
        <p:txBody>
          <a:bodyPr/>
          <a:lstStyle/>
          <a:p>
            <a:pPr eaLnBrk="1" hangingPunct="1">
              <a:defRPr/>
            </a:pP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Proyecto actual (2010-12)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640763" cy="46085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800" dirty="0" smtClean="0"/>
              <a:t>(5) </a:t>
            </a:r>
            <a:r>
              <a:rPr lang="es-ES_tradnl" sz="2800" i="1" dirty="0" smtClean="0"/>
              <a:t>Diccionario electrónico multilingüe de verbos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800" i="1" dirty="0" smtClean="0"/>
              <a:t>      amplios de movimiento (</a:t>
            </a:r>
            <a:r>
              <a:rPr lang="es-ES_tradnl" sz="2800" dirty="0" smtClean="0"/>
              <a:t>andar</a:t>
            </a:r>
            <a:r>
              <a:rPr lang="es-ES_tradnl" sz="2800" i="1" dirty="0" smtClean="0"/>
              <a:t>, </a:t>
            </a:r>
            <a:r>
              <a:rPr lang="es-ES_tradnl" sz="2800" dirty="0" smtClean="0"/>
              <a:t>ir</a:t>
            </a:r>
            <a:r>
              <a:rPr lang="es-ES_tradnl" sz="2800" i="1" dirty="0" smtClean="0"/>
              <a:t>, </a:t>
            </a:r>
            <a:r>
              <a:rPr lang="es-ES_tradnl" sz="2800" dirty="0" smtClean="0"/>
              <a:t>venir</a:t>
            </a:r>
            <a:r>
              <a:rPr lang="es-ES_tradnl" sz="2800" i="1" dirty="0" smtClean="0"/>
              <a:t> y </a:t>
            </a:r>
            <a:r>
              <a:rPr lang="es-ES_tradnl" sz="2800" dirty="0" smtClean="0"/>
              <a:t>volver</a:t>
            </a:r>
            <a:r>
              <a:rPr lang="es-ES_tradnl" sz="2800" i="1" dirty="0" smtClean="0"/>
              <a:t>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s-ES_tradnl" sz="2400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     Ref.: FFI2009-12191; subprograma FILO</a:t>
            </a:r>
            <a:endParaRPr lang="es-ES" sz="2400" dirty="0" smtClean="0"/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     Entidad financiadora: </a:t>
            </a:r>
            <a:r>
              <a:rPr lang="es-ES_tradnl" sz="2400" dirty="0" smtClean="0">
                <a:solidFill>
                  <a:schemeClr val="accent4"/>
                </a:solidFill>
              </a:rPr>
              <a:t>MICINN	</a:t>
            </a:r>
            <a:r>
              <a:rPr lang="es-ES_tradnl" sz="2400" dirty="0" smtClean="0"/>
              <a:t>   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400" dirty="0"/>
              <a:t> </a:t>
            </a:r>
            <a:r>
              <a:rPr lang="es-ES_tradnl" sz="2400" dirty="0" smtClean="0"/>
              <a:t>     Duración: 2010-2012	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     Número de investigadores participantes: 14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16888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6838"/>
            <a:ext cx="7848600" cy="1244600"/>
          </a:xfrm>
        </p:spPr>
        <p:txBody>
          <a:bodyPr/>
          <a:lstStyle/>
          <a:p>
            <a:pPr eaLnBrk="1" hangingPunct="1">
              <a:defRPr/>
            </a:pPr>
            <a:r>
              <a:rPr lang="es-ES" sz="4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Proyecto futuro (2013-15)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85225" cy="4608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800" dirty="0" smtClean="0"/>
              <a:t>(6) </a:t>
            </a:r>
            <a:r>
              <a:rPr lang="es-ES" sz="2800" i="1" dirty="0" smtClean="0"/>
              <a:t>Diccionario electrónico multilingüe de verbos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800" i="1" dirty="0"/>
              <a:t> </a:t>
            </a:r>
            <a:r>
              <a:rPr lang="es-ES" sz="2800" i="1" dirty="0" smtClean="0"/>
              <a:t>    de movimiento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sz="2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800" dirty="0" smtClean="0"/>
              <a:t> </a:t>
            </a:r>
            <a:r>
              <a:rPr lang="es-ES" sz="2400" dirty="0" smtClean="0"/>
              <a:t>Referencia asignada: FFI2012-33807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" sz="2400" dirty="0" smtClean="0"/>
              <a:t> </a:t>
            </a:r>
            <a:r>
              <a:rPr lang="es-ES_tradnl" sz="2400" dirty="0" smtClean="0"/>
              <a:t>Entidad financiadora: Ministerio de Economía y Competitividad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Entidades participantes: UAM</a:t>
            </a:r>
            <a:endParaRPr lang="es-ES" sz="2400" dirty="0" smtClean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Duración prevista: 2013-2015		     </a:t>
            </a:r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s-ES_tradnl" sz="2400" dirty="0" smtClean="0"/>
              <a:t> Número de investigadores participantes: 18</a:t>
            </a:r>
            <a:endParaRPr lang="es-E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s-ES" sz="2400" dirty="0" smtClean="0"/>
              <a:t> 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411339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Objetivos generales </a:t>
            </a:r>
            <a:r>
              <a:rPr lang="es-ES" sz="32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(Memoria técnica-2009)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713788" cy="4608513"/>
          </a:xfrm>
        </p:spPr>
        <p:txBody>
          <a:bodyPr/>
          <a:lstStyle/>
          <a:p>
            <a:pPr marL="609600" indent="-609600" eaLnBrk="1" hangingPunct="1"/>
            <a:r>
              <a:rPr lang="es-ES" sz="2000" b="1" smtClean="0"/>
              <a:t>1. Objetivo teórico de carácter general: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" sz="2000" smtClean="0"/>
              <a:t>	establecimiento de un </a:t>
            </a:r>
            <a:r>
              <a:rPr lang="es-ES" sz="2000" b="1" smtClean="0"/>
              <a:t>repertorio de rasgos léxico-semánticos</a:t>
            </a:r>
            <a:r>
              <a:rPr lang="es-ES" sz="2000" smtClean="0"/>
              <a:t> (presuntamente universales) que determinan las propiedades de los verbos de movimiento con significado amplio (extendido o vaciado) en general y de los </a:t>
            </a:r>
            <a:r>
              <a:rPr lang="es-ES" sz="2000" b="1" smtClean="0"/>
              <a:t>mecanismos que operan sobre esos rasgos</a:t>
            </a:r>
            <a:r>
              <a:rPr lang="es-ES" sz="2000" smtClean="0"/>
              <a:t> para permitir la codificación y decodificación de las expresiones no literales en que participan los verbos.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s-ES" sz="2000" smtClean="0"/>
          </a:p>
          <a:p>
            <a:pPr marL="609600" indent="-609600" eaLnBrk="1" hangingPunct="1"/>
            <a:r>
              <a:rPr lang="es-ES" sz="2000" b="1" smtClean="0"/>
              <a:t>2. Objetivo concreto de naturaleza aplicada: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" sz="2000" b="1" smtClean="0"/>
              <a:t>	</a:t>
            </a:r>
            <a:r>
              <a:rPr lang="es-ES" sz="2000" smtClean="0"/>
              <a:t>elaboración de</a:t>
            </a:r>
            <a:r>
              <a:rPr lang="es-ES" sz="2000" b="1" smtClean="0"/>
              <a:t> un diccionario electrónico multilingüe de cuatro verbos de movimiento </a:t>
            </a:r>
            <a:r>
              <a:rPr lang="es-ES" sz="2000" smtClean="0"/>
              <a:t>de significado amplio, de interés y utilidad tanto para un usuario estándar como para un especialista.</a:t>
            </a:r>
            <a:endParaRPr lang="es-E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Grado de consecución de los objetivos generales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60575"/>
            <a:ext cx="8713788" cy="439261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s-ES" sz="2400" b="1" dirty="0" smtClean="0"/>
              <a:t>1. Acciones encaminadas a la consecución del objetivo teórico de carácter general: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s-ES" sz="20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s-ES" sz="2000" dirty="0" smtClean="0"/>
              <a:t>	</a:t>
            </a:r>
            <a:r>
              <a:rPr lang="es-ES" sz="2400" dirty="0" smtClean="0"/>
              <a:t>→ se ha trabajado en el establecimiento del </a:t>
            </a:r>
            <a:r>
              <a:rPr lang="es-ES" sz="2400" b="1" dirty="0" smtClean="0"/>
              <a:t>repertorio de rasgos léxico-semánticos, </a:t>
            </a:r>
            <a:r>
              <a:rPr lang="es-ES" sz="2400" dirty="0" smtClean="0"/>
              <a:t>partiendo del postulado por el modelo del Lexicón Generativo, y en el examen de los procesos y mecanismos de concordancia de rasgos sub-léxicos responsables de la generación e interpretación tanto del significado literal como del figurado, y se han matizado o refinado las propuestas de partida.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s-ES" sz="2000" dirty="0" smtClean="0"/>
          </a:p>
          <a:p>
            <a:pPr eaLnBrk="1" hangingPunct="1">
              <a:spcBef>
                <a:spcPts val="0"/>
              </a:spcBef>
              <a:defRPr/>
            </a:pP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je">
  <a:themeElements>
    <a:clrScheme name="Eje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Ej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je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je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je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je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je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je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je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je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1215</TotalTime>
  <Words>1481</Words>
  <Application>Microsoft Office PowerPoint</Application>
  <PresentationFormat>Presentación en pantalla (4:3)</PresentationFormat>
  <Paragraphs>246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Eje</vt:lpstr>
      <vt:lpstr>Jornadas Internacionales “Los verbos de movimiento:  estudio teórico y aplicación lexicográfica” Madrid, 5 de octubre de 2012</vt:lpstr>
      <vt:lpstr>                          Equipo UPSTAIRS    Unidad de estudio de la Palabra: eStructura    Interna y Relaciones  Sintácticas</vt:lpstr>
      <vt:lpstr>  Equipo</vt:lpstr>
      <vt:lpstr>Proyectos previos del equipo</vt:lpstr>
      <vt:lpstr>Equipo original e incorporaciones recientes</vt:lpstr>
      <vt:lpstr>Proyecto actual (2010-12)</vt:lpstr>
      <vt:lpstr>Proyecto futuro (2013-15)</vt:lpstr>
      <vt:lpstr>Objetivos generales (Memoria técnica-2009)</vt:lpstr>
      <vt:lpstr>Grado de consecución de los objetivos generales</vt:lpstr>
      <vt:lpstr>Resultados del trabajo en relación con el objetivo 1</vt:lpstr>
      <vt:lpstr>           Una apuesta por lo mínimo: es más fácil añadir</vt:lpstr>
      <vt:lpstr>Una apuesta por lo mínimo: es más fácil añadir</vt:lpstr>
      <vt:lpstr>Definiciones ‘máximas’ y definiciones ‘mínimas’: ¿una propuesta naïf?</vt:lpstr>
      <vt:lpstr>¿Qué significan abrir , lanzar y levantar?</vt:lpstr>
      <vt:lpstr>¿Qué significan cortar y romper?</vt:lpstr>
      <vt:lpstr>Algunos datos que nos animan a buscar el contenido mínimo de las palabras</vt:lpstr>
      <vt:lpstr>Conclusiones provisionales y vías por las que encaminar la investigación </vt:lpstr>
      <vt:lpstr>El verbo de movimiento salir: lo que significa (por lo menos) y lo que puede significar (en ciertos contextos) </vt:lpstr>
      <vt:lpstr>Propuestas de definición sub-léxica y de composición semántica (mejorables)</vt:lpstr>
      <vt:lpstr>La importancia de los argumentos:  depende de quién o qué sale y de dónde sale</vt:lpstr>
      <vt:lpstr>Grado de consecución de los objetivos generales</vt:lpstr>
      <vt:lpstr>Resultados del trabajo en relación con el objetivo 2</vt:lpstr>
      <vt:lpstr>Problemas planteados en la consecución de los objetivos</vt:lpstr>
      <vt:lpstr>Cambios frente al plan inicial</vt:lpstr>
      <vt:lpstr>Soluciones para los problemas y perspectivas de futuro</vt:lpstr>
      <vt:lpstr>Muchas gracias</vt:lpstr>
    </vt:vector>
  </TitlesOfParts>
  <Company>Uam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Equipo</dc:title>
  <dc:creator>UAM</dc:creator>
  <cp:lastModifiedBy>ELENA</cp:lastModifiedBy>
  <cp:revision>112</cp:revision>
  <dcterms:created xsi:type="dcterms:W3CDTF">2012-05-03T09:19:56Z</dcterms:created>
  <dcterms:modified xsi:type="dcterms:W3CDTF">2013-02-10T14:47:14Z</dcterms:modified>
</cp:coreProperties>
</file>